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 autoAdjust="0"/>
    <p:restoredTop sz="94626"/>
  </p:normalViewPr>
  <p:slideViewPr>
    <p:cSldViewPr snapToGrid="0" showGuides="1">
      <p:cViewPr varScale="1">
        <p:scale>
          <a:sx n="152" d="100"/>
          <a:sy n="152" d="100"/>
        </p:scale>
        <p:origin x="15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 dirty="0"/>
              <a:t> and </a:t>
            </a:r>
            <a:r>
              <a:rPr lang="it-IT" dirty="0" err="1"/>
              <a:t>thenks</a:t>
            </a:r>
            <a:r>
              <a:rPr lang="it-IT" dirty="0"/>
              <a:t> for the </a:t>
            </a:r>
            <a:r>
              <a:rPr lang="it-IT" dirty="0" err="1"/>
              <a:t>invitation</a:t>
            </a:r>
            <a:endParaRPr lang="it-I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Today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introduce the </a:t>
            </a:r>
            <a:r>
              <a:rPr lang="it-IT" dirty="0" err="1"/>
              <a:t>planetary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like to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and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01/19/2026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DF3F043-7C60-4FBD-BD06-C7ECFE759956}" type="datetimeFigureOut">
              <a:rPr lang="en-DE" smtClean="0"/>
              <a:pPr/>
              <a:t>01/19/2026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393A4A6-0F04-4DC4-8EF4-54C981479549}" type="slidenum">
              <a:rPr lang="en-DE" smtClean="0"/>
              <a:pPr/>
              <a:t>‹N›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6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4C45A-CA09-F60B-3660-825525DDDAB2}"/>
              </a:ext>
            </a:extLst>
          </p:cNvPr>
          <p:cNvSpPr txBox="1"/>
          <p:nvPr/>
        </p:nvSpPr>
        <p:spPr>
          <a:xfrm>
            <a:off x="933329" y="2926839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</a:rPr>
              <a:t>Progetto SURENEXUS: sfide, barriere e fattori abilitanti del WEFE Nexus</a:t>
            </a:r>
            <a:endParaRPr sz="3600" b="1" dirty="0">
              <a:latin typeface="Arial" panose="020B0604020202020204" pitchFamily="34" charset="0"/>
            </a:endParaRPr>
          </a:p>
        </p:txBody>
      </p:sp>
      <p:pic>
        <p:nvPicPr>
          <p:cNvPr id="3" name="Imagen 52">
            <a:extLst>
              <a:ext uri="{FF2B5EF4-FFF2-40B4-BE49-F238E27FC236}">
                <a16:creationId xmlns:a16="http://schemas.microsoft.com/office/drawing/2014/main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26DD-BE10-A0DF-1378-85D548035967}"/>
              </a:ext>
            </a:extLst>
          </p:cNvPr>
          <p:cNvSpPr txBox="1"/>
          <p:nvPr/>
        </p:nvSpPr>
        <p:spPr>
          <a:xfrm>
            <a:off x="4620439" y="196007"/>
            <a:ext cx="71678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</a:rPr>
              <a:t>WEFE NEXUS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Acqua-Energia-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Alimentazione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Ecosistemi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Approcci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soluzioni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innovative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intelligenti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nella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filiera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degli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agrumi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23 e 24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luglio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2025, RABAT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479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Sfide</a:t>
            </a:r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WEFE nexus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59259-0C03-88F4-987D-F9B7D20D7354}"/>
              </a:ext>
            </a:extLst>
          </p:cNvPr>
          <p:cNvSpPr txBox="1"/>
          <p:nvPr/>
        </p:nvSpPr>
        <p:spPr>
          <a:xfrm>
            <a:off x="560706" y="1287781"/>
            <a:ext cx="2714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 err="1">
                <a:latin typeface="Arial" panose="020B0604020202020204" pitchFamily="34" charset="0"/>
              </a:rPr>
              <a:t>Sfide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C962E-40FF-65CA-A44B-9E6E171327AA}"/>
              </a:ext>
            </a:extLst>
          </p:cNvPr>
          <p:cNvSpPr txBox="1"/>
          <p:nvPr/>
        </p:nvSpPr>
        <p:spPr>
          <a:xfrm>
            <a:off x="4699292" y="2457678"/>
            <a:ext cx="2189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Barriere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30C1D-9919-A706-A800-C256869CA814}"/>
              </a:ext>
            </a:extLst>
          </p:cNvPr>
          <p:cNvSpPr txBox="1"/>
          <p:nvPr/>
        </p:nvSpPr>
        <p:spPr>
          <a:xfrm>
            <a:off x="8742249" y="4125035"/>
            <a:ext cx="2580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</a:rPr>
              <a:t>Fattori abilitanti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93697-F47D-EC92-F880-4E088D9B0BD1}"/>
              </a:ext>
            </a:extLst>
          </p:cNvPr>
          <p:cNvSpPr/>
          <p:nvPr/>
        </p:nvSpPr>
        <p:spPr>
          <a:xfrm>
            <a:off x="0" y="313241"/>
            <a:ext cx="1109563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Sfide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76713"/>
              </p:ext>
            </p:extLst>
          </p:nvPr>
        </p:nvGraphicFramePr>
        <p:xfrm>
          <a:off x="115822" y="896311"/>
          <a:ext cx="11802376" cy="571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1" i="0" dirty="0">
                          <a:latin typeface="Arial" panose="020B0604020202020204" pitchFamily="34" charset="0"/>
                        </a:rPr>
                        <a:t>Clas</a:t>
                      </a:r>
                      <a:r>
                        <a:rPr lang="es-ES" sz="1400" b="1" i="0" dirty="0">
                          <a:latin typeface="Arial" panose="020B0604020202020204" pitchFamily="34" charset="0"/>
                        </a:rPr>
                        <a:t>s</a:t>
                      </a:r>
                      <a:endParaRPr sz="1400"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Principale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sfida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Descrizione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 err="1">
                          <a:latin typeface="Arial" panose="020B0604020202020204" pitchFamily="34" charset="0"/>
                        </a:rPr>
                        <a:t>Clima</a:t>
                      </a:r>
                      <a:r>
                        <a:rPr sz="1700"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ambiente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Cambiamenti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fenomeni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estremi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Adattamento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mitigazione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agricoltori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produttori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L'intensità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frequenza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siccità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gelate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tardive, 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ondate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calore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nuovi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parassiti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influenzano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le rese e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qualità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 err="1">
                          <a:latin typeface="Arial" panose="020B0604020202020204" pitchFamily="34" charset="0"/>
                        </a:rPr>
                        <a:t>Risorse</a:t>
                      </a:r>
                      <a:r>
                        <a:rPr sz="1700"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idriche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Scarsità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qualità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gestione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>
                          <a:latin typeface="Arial" panose="020B0604020202020204" pitchFamily="34" charset="0"/>
                        </a:rPr>
                        <a:t>Migliore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miglioramento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genetico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adattamento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riduzioni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flusso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necessità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irrigazione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efficiente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infrastrutture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limitate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Inquinamento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inclusa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salinità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Costo del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trattamento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della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gestione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superficiale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sotterranea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Valorizzazione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Ricarica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falde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Utilizzo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acque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reflue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agricoltura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Agricoltura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resiliente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che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comprende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l'adozione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energie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rinnovabili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 err="1">
                          <a:latin typeface="Arial" panose="020B0604020202020204" pitchFamily="34" charset="0"/>
                        </a:rPr>
                        <a:t>Economico</a:t>
                      </a:r>
                      <a:r>
                        <a:rPr sz="1700" b="1" i="0" dirty="0">
                          <a:latin typeface="Arial" panose="020B0604020202020204" pitchFamily="34" charset="0"/>
                        </a:rPr>
                        <a:t> e di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mercato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Pressione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economica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mercato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Prezzi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alla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produzione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bassi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aumento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costi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produzione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energia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input,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trasporto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Attuazione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 Nexus WEFE.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Integrazione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catene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valore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>
                          <a:latin typeface="Arial" panose="020B0604020202020204" pitchFamily="34" charset="0"/>
                        </a:rPr>
                        <a:t>Sociale e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lavoro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Ricambio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generazionale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carenza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manodopera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Impatto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oneri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sociali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Difficoltà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trovare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giovani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successori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coprire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domanda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lavoro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stagionale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>
                          <a:latin typeface="Arial" panose="020B0604020202020204" pitchFamily="34" charset="0"/>
                        </a:rPr>
                        <a:t>Tecnologico e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sostenibile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Bassa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innovazione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sfide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sostenibilità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>
                          <a:latin typeface="Arial" panose="020B0604020202020204" pitchFamily="34" charset="0"/>
                        </a:rPr>
                        <a:t>Basso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digitalizzazione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difficoltà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nell'implementare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agroecologiche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Riciclaggio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della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plastica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salute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umana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animale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Innovazione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trattamento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Innovazione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avanzata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trattamento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 err="1">
                          <a:latin typeface="Arial" panose="020B0604020202020204" pitchFamily="34" charset="0"/>
                        </a:rPr>
                        <a:t>Commercializzazione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Dipendenza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mercato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valore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aggiunto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Dipendenza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da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pochi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mercati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opportunità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mancate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mercati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locali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biologici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700" b="1" i="0" dirty="0" err="1">
                          <a:latin typeface="Arial" panose="020B0604020202020204" pitchFamily="34" charset="0"/>
                        </a:rPr>
                        <a:t>Regolatorio</a:t>
                      </a:r>
                      <a:r>
                        <a:rPr sz="1700"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700" b="1" i="0" dirty="0" err="1">
                          <a:latin typeface="Arial" panose="020B0604020202020204" pitchFamily="34" charset="0"/>
                        </a:rPr>
                        <a:t>amministrativo</a:t>
                      </a:r>
                      <a:endParaRPr sz="1700"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Complessità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normativa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burocrazia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0" i="0" dirty="0" err="1">
                          <a:latin typeface="Arial" panose="020B0604020202020204" pitchFamily="34" charset="0"/>
                        </a:rPr>
                        <a:t>Cambiamenti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costanti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difficoltà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nell'accesso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ai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sussidi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sovraccarico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300" b="0" i="0" dirty="0" err="1">
                          <a:latin typeface="Arial" panose="020B0604020202020204" pitchFamily="34" charset="0"/>
                        </a:rPr>
                        <a:t>amministrativo</a:t>
                      </a:r>
                      <a:r>
                        <a:rPr sz="13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54D62-8076-11EB-AE9E-6876D20CE782}"/>
              </a:ext>
            </a:extLst>
          </p:cNvPr>
          <p:cNvSpPr/>
          <p:nvPr/>
        </p:nvSpPr>
        <p:spPr>
          <a:xfrm>
            <a:off x="-1" y="313241"/>
            <a:ext cx="11682483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C41535-0FF3-472B-4416-1891C471C8BD}"/>
              </a:ext>
            </a:extLst>
          </p:cNvPr>
          <p:cNvSpPr txBox="1">
            <a:spLocks/>
          </p:cNvSpPr>
          <p:nvPr/>
        </p:nvSpPr>
        <p:spPr>
          <a:xfrm>
            <a:off x="125982" y="22241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dirty="0"/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867B2-64AC-0476-0A8E-91A54321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40265"/>
              </p:ext>
            </p:extLst>
          </p:nvPr>
        </p:nvGraphicFramePr>
        <p:xfrm>
          <a:off x="205559" y="942568"/>
          <a:ext cx="11271362" cy="58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Tipo di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barriera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Descrizione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Istituzionale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di governance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Frammentazione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istituzionale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coordinamento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dipartimenti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agricoltura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ambiente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Assenza di governance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integrata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quadri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giuridici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strategie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affrontare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il Nexus in modo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olistico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Decisioni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disconnesse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politiche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l'energia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il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cibo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vengono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sviluppate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isolatamente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Economico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finanziario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Alti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costi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iniziali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investimenti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sistemi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efficienza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idrica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rinnovabili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agroecologiche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Accesso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limitato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finanziamento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verde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piccoli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produttori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le cooperative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faticano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ad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accedere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strumenti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finanziari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sostenibili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incentivi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economici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allineati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con il Nexus: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sussidi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spesso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promuovono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intersettoriali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Monitoraggio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degli SDG.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Tecnico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dati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condivisione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utilizzo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integrati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produzione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ecosistemi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Divario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scienza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gestione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risultati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scientifici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difficili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applicare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tradurre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azioni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Scarsa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adozione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tecnologie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Nexus: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difficoltà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nell'implementare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tecnologie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digitali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sensori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sistemi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supporto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alle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decisioni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ecc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servizi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consulenza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assistenza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curricula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sistema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educativo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integrare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circolarità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pilastri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Nexus WEFE.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Sociale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culturale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consapevolezza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concetto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Nexus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produttori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responsabili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politici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Resistenza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parte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degli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abituati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tradizionali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Carenza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formazione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integrati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sostenibili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Ambientale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territoriale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crescente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vulnerabilità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climatica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siccità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gelate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ondate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calore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esercita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pressione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tutti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Disuguaglianze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territoriali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infrastrutture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nell'accesso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servizi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sostegno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istituzionale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soprattutto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aree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rurali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Regolatorio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legale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Regolamenti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rigidi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ostacolano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intersettoriale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(ad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esempio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requisiti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idrici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ignorano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usi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energetici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/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ecologici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Incertezza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giuridica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l'innovazione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in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particolare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aree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come il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riutilizzo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bioenergia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Mancanza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riconoscimento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servizi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ecosistemici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quadri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giuridici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9D5BB-2E7C-B5B1-F104-6EB2209C9E37}"/>
              </a:ext>
            </a:extLst>
          </p:cNvPr>
          <p:cNvSpPr/>
          <p:nvPr/>
        </p:nvSpPr>
        <p:spPr>
          <a:xfrm>
            <a:off x="-1" y="313241"/>
            <a:ext cx="11477745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548B0B-E93E-8AB7-ADBD-883D8CD1B0E6}"/>
              </a:ext>
            </a:extLst>
          </p:cNvPr>
          <p:cNvSpPr txBox="1">
            <a:spLocks/>
          </p:cNvSpPr>
          <p:nvPr/>
        </p:nvSpPr>
        <p:spPr>
          <a:xfrm>
            <a:off x="115822" y="22241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67DBD7-DFFF-D069-CE6B-3C126FF6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03453"/>
              </p:ext>
            </p:extLst>
          </p:nvPr>
        </p:nvGraphicFramePr>
        <p:xfrm>
          <a:off x="274320" y="914400"/>
          <a:ext cx="11744960" cy="58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Tipo di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facilitatore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Descrizione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Istituzionale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di governance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Creazione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spazi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coordinamento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intersettoriale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piattaforme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Nexus,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comitati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congiunti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</a:p>
                    <a:p>
                      <a:r>
                        <a:rPr sz="1400" dirty="0" err="1"/>
                        <a:t>Politiche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pubbliche</a:t>
                      </a:r>
                      <a:r>
                        <a:rPr sz="1400" dirty="0"/>
                        <a:t> integrate </a:t>
                      </a:r>
                      <a:r>
                        <a:rPr sz="1400" dirty="0" err="1"/>
                        <a:t>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affrontano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trasversalmente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acqua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energia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alimentazione</a:t>
                      </a:r>
                      <a:r>
                        <a:rPr sz="1400" dirty="0"/>
                        <a:t> ed </a:t>
                      </a:r>
                      <a:r>
                        <a:rPr sz="1400" dirty="0" err="1"/>
                        <a:t>ecosistemi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Piani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territoriali</a:t>
                      </a:r>
                      <a:r>
                        <a:rPr sz="1400" dirty="0"/>
                        <a:t> con un </a:t>
                      </a:r>
                      <a:r>
                        <a:rPr sz="1400" dirty="0" err="1"/>
                        <a:t>approccio</a:t>
                      </a:r>
                      <a:r>
                        <a:rPr sz="1400" dirty="0"/>
                        <a:t> Nexus </a:t>
                      </a:r>
                      <a:r>
                        <a:rPr sz="1400" dirty="0" err="1"/>
                        <a:t>inclusi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nelle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strategie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sviluppo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regionale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Economico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finanziario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Incentivi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fiscali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verdi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sovvenzioni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progetti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con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impatto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multisettoriale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/>
                        <a:t>Fondi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finanziamento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specifici</a:t>
                      </a:r>
                      <a:r>
                        <a:rPr sz="1400" dirty="0"/>
                        <a:t> per il Nexus (a </a:t>
                      </a:r>
                      <a:r>
                        <a:rPr sz="1400" dirty="0" err="1"/>
                        <a:t>livello</a:t>
                      </a:r>
                      <a:r>
                        <a:rPr sz="1400" dirty="0"/>
                        <a:t> UE, </a:t>
                      </a:r>
                      <a:r>
                        <a:rPr sz="1400" dirty="0" err="1"/>
                        <a:t>nazionale</a:t>
                      </a:r>
                      <a:r>
                        <a:rPr sz="1400" dirty="0"/>
                        <a:t> o </a:t>
                      </a:r>
                      <a:r>
                        <a:rPr sz="1400" dirty="0" err="1"/>
                        <a:t>regionale</a:t>
                      </a:r>
                      <a:r>
                        <a:rPr sz="1400" dirty="0"/>
                        <a:t>).</a:t>
                      </a:r>
                    </a:p>
                    <a:p>
                      <a:r>
                        <a:rPr sz="1400" dirty="0" err="1"/>
                        <a:t>Strumenti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finanziari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misti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pubblico-privati</a:t>
                      </a:r>
                      <a:r>
                        <a:rPr sz="1400" dirty="0"/>
                        <a:t>) per </a:t>
                      </a:r>
                      <a:r>
                        <a:rPr sz="1400" dirty="0" err="1"/>
                        <a:t>progetti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sostenibili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Valorizzazione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dei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servizi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ecosistemici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all’interno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dei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modelli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finanziamento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dati</a:t>
                      </a:r>
                      <a:endParaRPr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Piattaforme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dati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integrate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accessibili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diversi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/>
                        <a:t>Sistemi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digitali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supporto</a:t>
                      </a:r>
                      <a:r>
                        <a:rPr sz="1400" dirty="0"/>
                        <a:t> alle </a:t>
                      </a:r>
                      <a:r>
                        <a:rPr sz="1400" dirty="0" err="1"/>
                        <a:t>decisioni</a:t>
                      </a:r>
                      <a:r>
                        <a:rPr sz="1400" dirty="0"/>
                        <a:t> (DSS) </a:t>
                      </a:r>
                      <a:r>
                        <a:rPr sz="1400" dirty="0" err="1"/>
                        <a:t>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integrano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variabili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acqua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energia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alimentazione</a:t>
                      </a:r>
                      <a:r>
                        <a:rPr sz="1400" dirty="0"/>
                        <a:t> ed </a:t>
                      </a:r>
                      <a:r>
                        <a:rPr sz="1400" dirty="0" err="1"/>
                        <a:t>ecosistemi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Tecnologie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emergenti</a:t>
                      </a:r>
                      <a:r>
                        <a:rPr sz="1400" dirty="0"/>
                        <a:t> applicate al Nexus (AI, gemelli </a:t>
                      </a:r>
                      <a:r>
                        <a:rPr sz="1400" dirty="0" err="1"/>
                        <a:t>digitali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sensori</a:t>
                      </a:r>
                      <a:r>
                        <a:rPr sz="1400" dirty="0"/>
                        <a:t> IoT, </a:t>
                      </a:r>
                      <a:r>
                        <a:rPr sz="1400" dirty="0" err="1"/>
                        <a:t>ecc</a:t>
                      </a:r>
                      <a:r>
                        <a:rPr sz="1400" dirty="0"/>
                        <a:t>.).</a:t>
                      </a:r>
                    </a:p>
                    <a:p>
                      <a:r>
                        <a:rPr sz="1400" dirty="0" err="1"/>
                        <a:t>Indicatori</a:t>
                      </a:r>
                      <a:r>
                        <a:rPr sz="1400" dirty="0"/>
                        <a:t> Nexus </a:t>
                      </a:r>
                      <a:r>
                        <a:rPr sz="1400" dirty="0" err="1"/>
                        <a:t>condivisi</a:t>
                      </a:r>
                      <a:r>
                        <a:rPr sz="1400" dirty="0"/>
                        <a:t> per il </a:t>
                      </a:r>
                      <a:r>
                        <a:rPr sz="1400" dirty="0" err="1"/>
                        <a:t>monitoraggio</a:t>
                      </a:r>
                      <a:r>
                        <a:rPr sz="1400" dirty="0"/>
                        <a:t> e la </a:t>
                      </a:r>
                      <a:r>
                        <a:rPr sz="1400" dirty="0" err="1"/>
                        <a:t>valutazione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congiunta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Sociale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culturale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Formazione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specifica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Nexus WEFE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agricoltori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autorità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studenti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/>
                        <a:t>Programmi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partecipazione</a:t>
                      </a:r>
                      <a:r>
                        <a:rPr sz="1400" dirty="0"/>
                        <a:t> e co-</a:t>
                      </a:r>
                      <a:r>
                        <a:rPr sz="1400" dirty="0" err="1"/>
                        <a:t>creazione</a:t>
                      </a:r>
                      <a:r>
                        <a:rPr sz="1400" dirty="0"/>
                        <a:t> con </a:t>
                      </a:r>
                      <a:r>
                        <a:rPr sz="1400" dirty="0" err="1"/>
                        <a:t>gli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attori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locali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/>
                        <a:t>Cambio di </a:t>
                      </a:r>
                      <a:r>
                        <a:rPr sz="1400" dirty="0" err="1"/>
                        <a:t>narrativa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dalla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logica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settoriale</a:t>
                      </a:r>
                      <a:r>
                        <a:rPr sz="1400" dirty="0"/>
                        <a:t> al </a:t>
                      </a:r>
                      <a:r>
                        <a:rPr sz="1400" dirty="0" err="1"/>
                        <a:t>pensiero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sistemico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Iniziative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dimostrative</a:t>
                      </a:r>
                      <a:r>
                        <a:rPr sz="1400" dirty="0"/>
                        <a:t> e </a:t>
                      </a:r>
                      <a:r>
                        <a:rPr sz="1400" dirty="0" err="1"/>
                        <a:t>storie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successo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locali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ispirano</a:t>
                      </a:r>
                      <a:r>
                        <a:rPr sz="1400" dirty="0"/>
                        <a:t> fiducia e </a:t>
                      </a:r>
                      <a:r>
                        <a:rPr sz="1400" dirty="0" err="1"/>
                        <a:t>replicazione</a:t>
                      </a:r>
                      <a:r>
                        <a:rPr sz="14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Ambientale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territoriale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Infrastrutture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verdi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blu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condivise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terrazze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bacini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naturali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biofiltri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</a:p>
                    <a:p>
                      <a:r>
                        <a:rPr sz="1400" dirty="0" err="1"/>
                        <a:t>Gestione</a:t>
                      </a:r>
                      <a:r>
                        <a:rPr sz="1400" dirty="0"/>
                        <a:t> delle </a:t>
                      </a:r>
                      <a:r>
                        <a:rPr sz="1400" dirty="0" err="1"/>
                        <a:t>risorse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naturali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basata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sulla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comunità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mediante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modelli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collaborativi</a:t>
                      </a:r>
                      <a:r>
                        <a:rPr sz="1400" dirty="0"/>
                        <a:t>.</a:t>
                      </a:r>
                    </a:p>
                    <a:p>
                      <a:r>
                        <a:rPr sz="1400" dirty="0" err="1"/>
                        <a:t>Diagnosi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territoriali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partecipative</a:t>
                      </a:r>
                      <a:r>
                        <a:rPr sz="1400" dirty="0"/>
                        <a:t> per </a:t>
                      </a:r>
                      <a:r>
                        <a:rPr sz="1400" dirty="0" err="1"/>
                        <a:t>identificare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priorità</a:t>
                      </a:r>
                      <a:r>
                        <a:rPr sz="1400" dirty="0"/>
                        <a:t> e </a:t>
                      </a:r>
                      <a:r>
                        <a:rPr sz="1400" dirty="0" err="1"/>
                        <a:t>vulnerabilità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attraverso</a:t>
                      </a:r>
                      <a:r>
                        <a:rPr sz="1400" dirty="0"/>
                        <a:t> la lente del Nexus.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Regolatorio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legale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Revisione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armonizzazione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normativa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consentire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l'azione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intersettoriale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(ad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esempio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riutilizzo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dell'acqua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agrivoltaico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).</a:t>
                      </a:r>
                      <a:r>
                        <a:rPr lang="es-ES"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dirty="0" err="1"/>
                        <a:t>Creazione</a:t>
                      </a:r>
                      <a:r>
                        <a:rPr sz="1400" dirty="0"/>
                        <a:t> di </a:t>
                      </a:r>
                      <a:r>
                        <a:rPr sz="1400" dirty="0" err="1"/>
                        <a:t>quadri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giuridici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flessibili</a:t>
                      </a:r>
                      <a:r>
                        <a:rPr sz="1400" dirty="0"/>
                        <a:t> e </a:t>
                      </a:r>
                      <a:r>
                        <a:rPr sz="1400" dirty="0" err="1"/>
                        <a:t>adattabili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che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consentano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l'innovazione</a:t>
                      </a:r>
                      <a:r>
                        <a:rPr sz="1400" dirty="0"/>
                        <a:t> e </a:t>
                      </a:r>
                      <a:r>
                        <a:rPr sz="1400" dirty="0" err="1"/>
                        <a:t>l'adattamento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agli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scenari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climatici</a:t>
                      </a:r>
                      <a:r>
                        <a:rPr sz="1400" dirty="0"/>
                        <a:t>.</a:t>
                      </a:r>
                      <a:r>
                        <a:rPr lang="es-ES" sz="1400" dirty="0"/>
                        <a:t> </a:t>
                      </a:r>
                      <a:r>
                        <a:rPr sz="1400" dirty="0" err="1"/>
                        <a:t>Inclusione</a:t>
                      </a:r>
                      <a:r>
                        <a:rPr sz="1400" dirty="0"/>
                        <a:t> del Nexus </a:t>
                      </a:r>
                      <a:r>
                        <a:rPr sz="1400" dirty="0" err="1"/>
                        <a:t>nella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legislazione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ambientale</a:t>
                      </a:r>
                      <a:r>
                        <a:rPr sz="1400" dirty="0"/>
                        <a:t> e </a:t>
                      </a:r>
                      <a:r>
                        <a:rPr sz="1400" dirty="0" err="1"/>
                        <a:t>territoriale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piani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idrologici</a:t>
                      </a:r>
                      <a:r>
                        <a:rPr sz="1400" dirty="0"/>
                        <a:t>, PAC, </a:t>
                      </a:r>
                      <a:r>
                        <a:rPr sz="1400" dirty="0" err="1"/>
                        <a:t>pianificazione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territoriale</a:t>
                      </a:r>
                      <a:r>
                        <a:rPr sz="1400" dirty="0"/>
                        <a:t>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Props1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758A3-0BB4-4924-BE97-96AA67B42761}">
  <ds:schemaRefs>
    <ds:schemaRef ds:uri="http://schemas.microsoft.com/office/2006/metadata/properties"/>
    <ds:schemaRef ds:uri="http://schemas.microsoft.com/office/infopath/2007/PartnerControls"/>
    <ds:schemaRef ds:uri="8c876a03-befc-45d0-9293-e4fc0cedf6bf"/>
    <ds:schemaRef ds:uri="http://schemas.microsoft.com/sharepoint/v3"/>
    <ds:schemaRef ds:uri="828f11ce-141c-4d82-96ff-da2f2d5b63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1086</Words>
  <Application>Microsoft Office PowerPoint</Application>
  <PresentationFormat>Widescreen</PresentationFormat>
  <Paragraphs>93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 Display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Schaepling</dc:creator>
  <cp:lastModifiedBy>NICOLO' CIUCCOLI</cp:lastModifiedBy>
  <cp:revision>32</cp:revision>
  <cp:lastPrinted>2025-06-16T23:09:13Z</cp:lastPrinted>
  <dcterms:created xsi:type="dcterms:W3CDTF">2025-03-24T14:12:05Z</dcterms:created>
  <dcterms:modified xsi:type="dcterms:W3CDTF">2026-01-19T10:16:27Z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