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147469698" r:id="rId5"/>
    <p:sldId id="2147469729" r:id="rId6"/>
    <p:sldId id="2147469731" r:id="rId7"/>
    <p:sldId id="2147469741" r:id="rId8"/>
    <p:sldId id="2147469740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2F2F2"/>
    <a:srgbClr val="3B7D23"/>
    <a:srgbClr val="D9F2D0"/>
    <a:srgbClr val="8496B0"/>
    <a:srgbClr val="89857F"/>
    <a:srgbClr val="000000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1" autoAdjust="0"/>
    <p:restoredTop sz="94623"/>
  </p:normalViewPr>
  <p:slideViewPr>
    <p:cSldViewPr snapToGrid="0" showGuides="1">
      <p:cViewPr varScale="1">
        <p:scale>
          <a:sx n="120" d="100"/>
          <a:sy n="120" d="100"/>
        </p:scale>
        <p:origin x="184" y="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B3FD-A6EF-E344-A8FC-90FA6C0B4C90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910D-5897-C04D-8F4F-AF9BC3CBB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0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E0CEFAC-FCDD-6B5C-E506-E1FBDD829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201D7A6-480E-7E64-932E-1C6E9DC45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89C69671-6B04-46F8-DC57-AA9794922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7055631D-BC81-EDF5-19A9-784E8C0FD7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44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2638D472-3740-B5CD-FE35-4788D3DD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86CA0ED2-7283-8A93-5D53-A1385A0DF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AC17D0A7-8B21-C06D-9DAD-1B2AE0494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9FCEFC2-975D-49EE-0231-8B9856CD4F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3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064F0942-3E5F-B233-15EE-860EEB23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29430404-1D45-2D12-BF69-D0D92B4971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B9B9B5FC-2D13-DF19-EFA9-EE5E7824C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2920AE8-091C-B924-A33F-29733CC8F0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3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F3BA2D3-12B4-A110-0028-B9E527BD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92C317C-C857-9EEA-BDC4-DC7B725B2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02A8EFA6-19EC-44A0-1226-A21E8DA1F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E28BE9A7-7D22-4C2D-8DA8-86897FA5E3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4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490B-0B76-FD7C-1E13-FEBCC202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895"/>
            <a:ext cx="9144000" cy="16060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F758F-4C49-9132-D511-47E1B7DD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AF398-AF8D-797A-9EBA-4BE6286B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4334F-3DDA-5F20-F35A-31ABBF31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B7BA-BE0A-2C18-B9E2-3FB1164A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53DC-2AD9-A7A8-F891-8AD270F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E128E-88F8-0E53-8ABA-1242027B4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79860-3580-9450-C751-DEC9012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36BE-9871-0DB1-D1A1-0A83273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7F837-3224-F2C5-2FB0-6158995B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3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CD6B-659A-28B5-3D53-1929E3A0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333F-7EF1-6B34-ED4E-027E2ED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CFB2-D6C5-4751-67CF-FF68B39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5C84-7561-565C-2EF7-3F46D02A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EE9A-2BD9-5FEB-54D8-F04071D3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227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F481-713E-A2FD-A84B-D416CAD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1322"/>
            <a:ext cx="10515600" cy="26011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6DA1-6CFA-485D-BE53-106A4ACC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9876-0136-2DD5-BE7E-997B3C5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27E3-A87A-4102-B368-979EC3C3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572F-7B08-8337-03B3-66F7BABC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9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A3B5-E5E0-3C0E-35EC-AE76930B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A51C8-C15A-EF24-613F-60C3405E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2729"/>
            <a:ext cx="5181600" cy="4264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31F73-81EA-1DB2-4C3C-21D4C631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2729"/>
            <a:ext cx="5181600" cy="426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409D-8B31-68E3-E67E-0DA2F979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CB8CB-A507-61ED-BEF4-7FB5F4EC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1359-7B32-4FB5-1172-541C79F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728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C95C-37AC-F93E-CC05-0891A7D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34182-868D-79C0-BD7E-B4B2855E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9235"/>
            <a:ext cx="5157787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BA23-0FCD-3E9D-8E3E-8823A9AE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CD6E2-F0F6-9C2B-2DFC-75470270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9235"/>
            <a:ext cx="5183188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3A28B-7711-88F1-39C7-5BBBA0ED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D9ED8-D349-7D70-11D6-7BB7110D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EFB4-E565-D235-E4AB-98F6C90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A5554-EBCD-A114-170D-3EF6BC7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28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C032-DF55-857D-4D7C-FA801EE2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80E16-3D4D-D8BD-128E-F386D32D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D3525-9F80-C137-EE8E-4FA91229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91C1-3D5A-542A-BA56-3DBF6B5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274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5EF92-DFAE-8560-4882-6D66DCC8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34A8D-6E1D-E0B0-8A85-65494ECB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7B170-0434-2A9D-0AB6-50878A4D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01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4635-F63F-5502-46A3-7BEDE6F9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3C513-AA6C-4904-41E3-AC4B5286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5DC80-7DAB-28A9-6F0F-525E1158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A2931-D6A5-FA65-8994-C4173C60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22A18-AA6C-9DDD-7DC7-99F3D12C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2EEA-4656-8355-4EE3-8DB5D24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787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2139-2EAA-929E-7FC1-B1FA63C1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0A51C-91C0-A649-D0C4-3949CC4FD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56904"/>
            <a:ext cx="6172200" cy="3904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81995-C857-99E0-89AF-A25F6F066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66CF-EECC-6895-8CAF-B382B80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7830C-602A-6D7F-1332-ACFCC669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019B2-A68E-605B-3B96-7B6BE76C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300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74FF6-C484-DF42-9686-06CFDA80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E0432-1C49-36B3-1C7C-810FC273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0157"/>
            <a:ext cx="10515600" cy="420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8E18-5B91-C771-1B2D-1868AB414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DF3F043-7C60-4FBD-BD06-C7ECFE759956}" type="datetimeFigureOut">
              <a:rPr lang="en-DE" smtClean="0"/>
              <a:pPr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CAAC-39AD-0672-B586-E454305C8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B0B1-FE34-AF34-7A9E-3CF1E93B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393A4A6-0F04-4DC4-8EF4-54C981479549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80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4C4A6-466C-580A-A8A1-60471AB1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01794-0461-9D97-6D8E-401F5C0D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46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4C45A-CA09-F60B-3660-825525DDDAB2}"/>
              </a:ext>
            </a:extLst>
          </p:cNvPr>
          <p:cNvSpPr txBox="1"/>
          <p:nvPr/>
        </p:nvSpPr>
        <p:spPr>
          <a:xfrm>
            <a:off x="762000" y="2796961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 err="1">
                <a:latin typeface="Arial" panose="020B0604020202020204" pitchFamily="34" charset="0"/>
              </a:rPr>
              <a:t>Projet</a:t>
            </a:r>
            <a:r>
              <a:rPr sz="3200" b="1" dirty="0">
                <a:latin typeface="Arial" panose="020B0604020202020204" pitchFamily="34" charset="0"/>
              </a:rPr>
              <a:t> SURENEXUS : </a:t>
            </a:r>
            <a:r>
              <a:rPr sz="3200" b="1" dirty="0" err="1">
                <a:latin typeface="Arial" panose="020B0604020202020204" pitchFamily="34" charset="0"/>
              </a:rPr>
              <a:t>défis</a:t>
            </a:r>
            <a:r>
              <a:rPr sz="3200" b="1" dirty="0">
                <a:latin typeface="Arial" panose="020B0604020202020204" pitchFamily="34" charset="0"/>
              </a:rPr>
              <a:t>, obstacles et </a:t>
            </a:r>
            <a:r>
              <a:rPr sz="3200" b="1" dirty="0" err="1">
                <a:latin typeface="Arial" panose="020B0604020202020204" pitchFamily="34" charset="0"/>
              </a:rPr>
              <a:t>facilitateurs</a:t>
            </a:r>
            <a:r>
              <a:rPr sz="3200" b="1" dirty="0">
                <a:latin typeface="Arial" panose="020B0604020202020204" pitchFamily="34" charset="0"/>
              </a:rPr>
              <a:t> pour le NEXUS WEFE</a:t>
            </a:r>
          </a:p>
        </p:txBody>
      </p:sp>
      <p:pic>
        <p:nvPicPr>
          <p:cNvPr id="3" name="Imagen 52">
            <a:extLst>
              <a:ext uri="{FF2B5EF4-FFF2-40B4-BE49-F238E27FC236}">
                <a16:creationId xmlns:a16="http://schemas.microsoft.com/office/drawing/2014/main" id="{FCC49FE0-10DF-416F-FFF5-6E5B4148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7" y="365950"/>
            <a:ext cx="2305196" cy="1292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D26DD-BE10-A0DF-1378-85D548035967}"/>
              </a:ext>
            </a:extLst>
          </p:cNvPr>
          <p:cNvSpPr txBox="1"/>
          <p:nvPr/>
        </p:nvSpPr>
        <p:spPr>
          <a:xfrm>
            <a:off x="4752642" y="196009"/>
            <a:ext cx="7167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Nexus Eau-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Énergie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-Alimentation-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Écosystèmes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 :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Approche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et solutions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innovantes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intelligentes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dans la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filière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agrumes</a:t>
            </a:r>
            <a:endParaRPr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/>
            <a:endParaRPr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23 et 24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juillet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2025, RABAT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191BBAFE-43E9-5138-FB26-C25B94F203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30" y="6010961"/>
            <a:ext cx="710766" cy="720547"/>
          </a:xfrm>
          <a:prstGeom prst="rect">
            <a:avLst/>
          </a:prstGeom>
        </p:spPr>
      </p:pic>
      <p:pic>
        <p:nvPicPr>
          <p:cNvPr id="8" name="Imagen 53">
            <a:extLst>
              <a:ext uri="{FF2B5EF4-FFF2-40B4-BE49-F238E27FC236}">
                <a16:creationId xmlns:a16="http://schemas.microsoft.com/office/drawing/2014/main" id="{64CA163C-1320-DBE9-F4DD-24F22CAB1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17" y="6117771"/>
            <a:ext cx="1659433" cy="506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54853-E893-70DD-FC43-4CEDD25B43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40" y="6058668"/>
            <a:ext cx="3912636" cy="6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E6BE0AD8-FBFA-8E46-6ED9-AE443B45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9FA8DB-934C-518D-3555-A0BB89ED71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C5C4A2-D622-C836-04A2-02D1A24461DF}"/>
              </a:ext>
            </a:extLst>
          </p:cNvPr>
          <p:cNvSpPr/>
          <p:nvPr/>
        </p:nvSpPr>
        <p:spPr>
          <a:xfrm>
            <a:off x="0" y="313241"/>
            <a:ext cx="858520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C8BFD-09F9-E949-FC00-12C82739F790}"/>
              </a:ext>
            </a:extLst>
          </p:cNvPr>
          <p:cNvSpPr txBox="1">
            <a:spLocks/>
          </p:cNvSpPr>
          <p:nvPr/>
        </p:nvSpPr>
        <p:spPr>
          <a:xfrm>
            <a:off x="115822" y="255398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Défis</a:t>
            </a:r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Nexus WEFE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6A2BB-4728-BC0F-E88D-68E64DB1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8" y="1072250"/>
            <a:ext cx="3319327" cy="2495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3A57A-3F4E-C026-C0EE-9EA144080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893" y="2285174"/>
            <a:ext cx="3432820" cy="228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FE1CE-5C97-87F9-DA55-BA9C51596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783" y="4125035"/>
            <a:ext cx="3433624" cy="228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59259-0C03-88F4-987D-F9B7D20D7354}"/>
              </a:ext>
            </a:extLst>
          </p:cNvPr>
          <p:cNvSpPr txBox="1"/>
          <p:nvPr/>
        </p:nvSpPr>
        <p:spPr>
          <a:xfrm>
            <a:off x="411851" y="1131834"/>
            <a:ext cx="2714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 err="1">
                <a:latin typeface="Arial" panose="020B0604020202020204" pitchFamily="34" charset="0"/>
              </a:rPr>
              <a:t>Défis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C962E-40FF-65CA-A44B-9E6E171327AA}"/>
              </a:ext>
            </a:extLst>
          </p:cNvPr>
          <p:cNvSpPr txBox="1"/>
          <p:nvPr/>
        </p:nvSpPr>
        <p:spPr>
          <a:xfrm>
            <a:off x="4699292" y="2457678"/>
            <a:ext cx="2189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>
                <a:latin typeface="Arial" panose="020B0604020202020204" pitchFamily="34" charset="0"/>
              </a:rPr>
              <a:t>Obstacles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30C1D-9919-A706-A800-C256869CA814}"/>
              </a:ext>
            </a:extLst>
          </p:cNvPr>
          <p:cNvSpPr txBox="1"/>
          <p:nvPr/>
        </p:nvSpPr>
        <p:spPr>
          <a:xfrm>
            <a:off x="8315783" y="4125035"/>
            <a:ext cx="2580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 err="1">
                <a:latin typeface="Arial" panose="020B0604020202020204" pitchFamily="34" charset="0"/>
              </a:rPr>
              <a:t>Facilitateurs</a:t>
            </a:r>
            <a:endParaRPr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D0E50FF-4B44-3E1E-BF5C-A6D57C0A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93697-F47D-EC92-F880-4E088D9B0BD1}"/>
              </a:ext>
            </a:extLst>
          </p:cNvPr>
          <p:cNvSpPr/>
          <p:nvPr/>
        </p:nvSpPr>
        <p:spPr>
          <a:xfrm>
            <a:off x="0" y="313241"/>
            <a:ext cx="1109563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AD942-8BA3-0405-148B-C668344A8201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D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1 </a:t>
            </a:r>
            <a:r>
              <a:rPr dirty="0" err="1"/>
              <a:t>Défis</a:t>
            </a:r>
            <a:endParaRPr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190627F-5E97-385C-CB25-21D63CDF2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53906"/>
              </p:ext>
            </p:extLst>
          </p:nvPr>
        </p:nvGraphicFramePr>
        <p:xfrm>
          <a:off x="115822" y="896311"/>
          <a:ext cx="11802376" cy="589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1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Domaine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Défi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Climat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environnement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Changement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phénomènes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extrêmes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>
                          <a:latin typeface="Arial" panose="020B0604020202020204" pitchFamily="34" charset="0"/>
                        </a:rPr>
                        <a:t>Adaptation et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atténuation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Renforcement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capacités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agriculteurs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producteurs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L'intensité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fréquence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sécheresses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les gelées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tardives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les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vagues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chaleur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l'apparition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nouveaux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ravageurs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affectent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les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rendements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qualité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Ressources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eau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Rareté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qualité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gestion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l'eau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Amélioration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génétique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adaptation accrues,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réduction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débits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nécessité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d'une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irrigation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efficace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infrastructures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limitées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Pollution, y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compris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salinité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Coût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du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traitement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de la gestion de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l'eau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(eaux de surface et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souterraines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).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Valorisation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l'eau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Recharge des nappes.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Utilisation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eaux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usées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agriculture. Agriculture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résiliente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incluant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l'adoption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énergies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renouvelables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Économie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marché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Pression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économique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du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marché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>
                          <a:latin typeface="Arial" panose="020B0604020202020204" pitchFamily="34" charset="0"/>
                        </a:rPr>
                        <a:t>Prix à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ferme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bas et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hausse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coûts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production (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énergie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intrants, transport). Mise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œuvre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du Nexus WEFE.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Intégration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chaînes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valeur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Social et main-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d’œuvre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Renouvellement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générationnel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pénuries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main-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d’œuvre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>
                          <a:latin typeface="Arial" panose="020B0604020202020204" pitchFamily="34" charset="0"/>
                        </a:rPr>
                        <a:t>Impacts et charges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sociales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Difficulté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à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trouver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jeunes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successeurs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à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couvrir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demande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main-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d’œuvre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saisonnière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Technologique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durable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Faible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innovation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défis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durabilité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Faible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renforcement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capacités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numérisation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limitée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difficultés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à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mettre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œuvre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pratiques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agroécologiques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Recyclage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plastiques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santé humaine et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animale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Innovation dans 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traitement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l'eau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Innovation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avancée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dans 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traitement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l'eau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Commercialisation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Dépendance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aux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marchés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manque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valeur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ajoutée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Dépendance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à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quelques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marchés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opportunités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manquées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sur les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marchés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locaux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/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biologiques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Réglementaire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administratif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Complexité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réglementaire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bureaucratie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Changements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constants,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difficultés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d'accès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aux subventions et surcharge administrative.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D5865297-6704-0269-2E53-A5EF45D6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854D62-8076-11EB-AE9E-6876D20CE782}"/>
              </a:ext>
            </a:extLst>
          </p:cNvPr>
          <p:cNvSpPr/>
          <p:nvPr/>
        </p:nvSpPr>
        <p:spPr>
          <a:xfrm>
            <a:off x="-1" y="313241"/>
            <a:ext cx="11682483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C41535-0FF3-472B-4416-1891C471C8BD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Obstacles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2867B2-64AC-0476-0A8E-91A54321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02074"/>
              </p:ext>
            </p:extLst>
          </p:nvPr>
        </p:nvGraphicFramePr>
        <p:xfrm>
          <a:off x="115822" y="910313"/>
          <a:ext cx="11856438" cy="589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022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Type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barrière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Institutionnel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gouvernance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Fragmentation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institutionnelle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: manque de coordination entre les départements (eau,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énergie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agriculture,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environnement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 Absence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gouvernance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WEFE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intégrée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: manque de cadres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juridiques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stratégies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aborder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le Nexus de manière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holistique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Décisions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sectorielles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déconnectées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: les politiques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l'eau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l'énergie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l'alimentation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élaborées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isolément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Économique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financier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Coûts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initiaux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élevés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investissements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dans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systèmes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d'efficacité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l'eau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énergies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renouvelables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les pratiques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agroécologiques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limité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au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financement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vert : les petits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producteurs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coopératives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peinent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accéder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des instruments financiers durables. Manque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d'incitations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économiques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alignées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sur le Nexus : les subventions ne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favorisent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souvent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pas les pratiques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intersectorielles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Suivi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développement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des ODD.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Technique et partage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utilisation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des données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Manque de données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intégrées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entre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(eau,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énergie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production,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écosystèmes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Écart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entre la science et la gestion :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résultats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scientifiques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difficiles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appliquer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traduire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actions pratiques.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Faible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adoption des technologies Nexus 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difficultés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mettre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œuvre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des technologies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numériques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capteurs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systèmes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d'aide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décision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etc. Développement de services de conseil et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consultance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entre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Développement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programmes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éducatifs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intégrer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circularité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piliers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du Nexus WEFE.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Social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culturel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Manque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sensibilisation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au concept de Nexus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parmi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producteurs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techniciens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décideurs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politiques.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Résistance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au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changement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la part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habitués aux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approches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traditionnelles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Manque de formation et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renforcement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capacités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approches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intégrées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durables.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Environnemental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territorial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vulnérabilité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croissante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sécheresses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gelées,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vagues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chaleur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exerce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une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pression sur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tous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Inégalités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territoriales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matière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d'infrastructures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d'accès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aux services et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soutien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institutionnel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particulier dans les zones rurales.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Réglementaire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juridique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réglementations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sectorielles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rigides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entravent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l'action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intersectorielle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(par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exemple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des exigences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matière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d'eau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ignorant les usages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énergétiques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/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écologiques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 Incertitude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juridique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l'innovation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particulier dans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domaines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comme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réutilisation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l'eau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bioénergie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Manque de reconnaissance des services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écosystémiques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dans les cadres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juridiques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8A82AD7F-003D-A0FA-0A40-1F762DCD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9D5BB-2E7C-B5B1-F104-6EB2209C9E37}"/>
              </a:ext>
            </a:extLst>
          </p:cNvPr>
          <p:cNvSpPr/>
          <p:nvPr/>
        </p:nvSpPr>
        <p:spPr>
          <a:xfrm>
            <a:off x="44357" y="371813"/>
            <a:ext cx="11477745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548B0B-E93E-8AB7-ADBD-883D8CD1B0E6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Facilitateurs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67DBD7-DFFF-D069-CE6B-3C126FF6F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13220"/>
              </p:ext>
            </p:extLst>
          </p:nvPr>
        </p:nvGraphicFramePr>
        <p:xfrm>
          <a:off x="198303" y="914400"/>
          <a:ext cx="11854149" cy="583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Type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facilitateur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Institutionnel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gouvernance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Création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d'espaces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coordination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intersectorielle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plateformes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Nexus,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comités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techniques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conjoints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</a:t>
                      </a:r>
                    </a:p>
                    <a:p>
                      <a:r>
                        <a:rPr sz="1400" dirty="0"/>
                        <a:t>Politiques </a:t>
                      </a:r>
                      <a:r>
                        <a:rPr sz="1400" dirty="0" err="1"/>
                        <a:t>publiques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intégrées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abordant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transversalement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l'eau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l'énergie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l'alimentation</a:t>
                      </a:r>
                      <a:r>
                        <a:rPr sz="1400" dirty="0"/>
                        <a:t> et les </a:t>
                      </a:r>
                      <a:r>
                        <a:rPr sz="1400" dirty="0" err="1"/>
                        <a:t>écosystèmes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/>
                        <a:t>Plans </a:t>
                      </a:r>
                      <a:r>
                        <a:rPr sz="1400" dirty="0" err="1"/>
                        <a:t>territoriaux</a:t>
                      </a:r>
                      <a:r>
                        <a:rPr sz="1400" dirty="0"/>
                        <a:t> avec </a:t>
                      </a:r>
                      <a:r>
                        <a:rPr sz="1400" dirty="0" err="1"/>
                        <a:t>une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approche</a:t>
                      </a:r>
                      <a:r>
                        <a:rPr sz="1400" dirty="0"/>
                        <a:t> Nexus </a:t>
                      </a:r>
                      <a:r>
                        <a:rPr sz="1400" dirty="0" err="1"/>
                        <a:t>intégrés</a:t>
                      </a:r>
                      <a:r>
                        <a:rPr sz="1400" dirty="0"/>
                        <a:t> dans les </a:t>
                      </a:r>
                      <a:r>
                        <a:rPr sz="1400" dirty="0" err="1"/>
                        <a:t>stratégies</a:t>
                      </a:r>
                      <a:r>
                        <a:rPr sz="1400" dirty="0"/>
                        <a:t> de </a:t>
                      </a:r>
                      <a:r>
                        <a:rPr sz="1400" dirty="0" err="1"/>
                        <a:t>développement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régional</a:t>
                      </a:r>
                      <a:r>
                        <a:rPr sz="14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Économique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financier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Incitations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fiscales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vertes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subventions pour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projets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impact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multisectoriel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/>
                        <a:t>Fonds de </a:t>
                      </a:r>
                      <a:r>
                        <a:rPr sz="1400" dirty="0" err="1"/>
                        <a:t>financement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spécifiques</a:t>
                      </a:r>
                      <a:r>
                        <a:rPr sz="1400" dirty="0"/>
                        <a:t> au Nexus (au </a:t>
                      </a:r>
                      <a:r>
                        <a:rPr sz="1400" dirty="0" err="1"/>
                        <a:t>niveau</a:t>
                      </a:r>
                      <a:r>
                        <a:rPr sz="1400" dirty="0"/>
                        <a:t> de </a:t>
                      </a:r>
                      <a:r>
                        <a:rPr sz="1400" dirty="0" err="1"/>
                        <a:t>l'UE</a:t>
                      </a:r>
                      <a:r>
                        <a:rPr sz="1400" dirty="0"/>
                        <a:t>, national </a:t>
                      </a:r>
                      <a:r>
                        <a:rPr sz="1400" dirty="0" err="1"/>
                        <a:t>ou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régional</a:t>
                      </a:r>
                      <a:r>
                        <a:rPr sz="1400" dirty="0"/>
                        <a:t>).</a:t>
                      </a:r>
                    </a:p>
                    <a:p>
                      <a:r>
                        <a:rPr sz="1400" dirty="0"/>
                        <a:t>Instruments financiers </a:t>
                      </a:r>
                      <a:r>
                        <a:rPr sz="1400" dirty="0" err="1"/>
                        <a:t>mixtes</a:t>
                      </a:r>
                      <a:r>
                        <a:rPr sz="1400" dirty="0"/>
                        <a:t> (public-</a:t>
                      </a:r>
                      <a:r>
                        <a:rPr sz="1400" dirty="0" err="1"/>
                        <a:t>privé</a:t>
                      </a:r>
                      <a:r>
                        <a:rPr sz="1400" dirty="0"/>
                        <a:t>) pour des </a:t>
                      </a:r>
                      <a:r>
                        <a:rPr sz="1400" dirty="0" err="1"/>
                        <a:t>projets</a:t>
                      </a:r>
                      <a:r>
                        <a:rPr sz="1400" dirty="0"/>
                        <a:t> durables.</a:t>
                      </a:r>
                    </a:p>
                    <a:p>
                      <a:r>
                        <a:rPr sz="1400" dirty="0" err="1"/>
                        <a:t>Valorisation</a:t>
                      </a:r>
                      <a:r>
                        <a:rPr sz="1400" dirty="0"/>
                        <a:t> des services </a:t>
                      </a:r>
                      <a:r>
                        <a:rPr sz="1400" dirty="0" err="1"/>
                        <a:t>écosystémiques</a:t>
                      </a:r>
                      <a:r>
                        <a:rPr sz="1400" dirty="0"/>
                        <a:t> dans les </a:t>
                      </a:r>
                      <a:r>
                        <a:rPr sz="1400" dirty="0" err="1"/>
                        <a:t>modèles</a:t>
                      </a:r>
                      <a:r>
                        <a:rPr sz="1400" dirty="0"/>
                        <a:t> de </a:t>
                      </a:r>
                      <a:r>
                        <a:rPr sz="1400" dirty="0" err="1"/>
                        <a:t>financement</a:t>
                      </a:r>
                      <a:r>
                        <a:rPr sz="14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Technique et données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Plateformes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données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intégrées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accessibles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aux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différents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/>
                        <a:t>Systèmes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numériques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d'aide</a:t>
                      </a:r>
                      <a:r>
                        <a:rPr sz="1400" dirty="0"/>
                        <a:t> à la </a:t>
                      </a:r>
                      <a:r>
                        <a:rPr sz="1400" dirty="0" err="1"/>
                        <a:t>décision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intégrant</a:t>
                      </a:r>
                      <a:r>
                        <a:rPr sz="1400" dirty="0"/>
                        <a:t> les variables de </a:t>
                      </a:r>
                      <a:r>
                        <a:rPr sz="1400" dirty="0" err="1"/>
                        <a:t>l'eau</a:t>
                      </a:r>
                      <a:r>
                        <a:rPr sz="1400" dirty="0"/>
                        <a:t>, de </a:t>
                      </a:r>
                      <a:r>
                        <a:rPr sz="1400" dirty="0" err="1"/>
                        <a:t>l'énergie</a:t>
                      </a:r>
                      <a:r>
                        <a:rPr sz="1400" dirty="0"/>
                        <a:t>, de </a:t>
                      </a:r>
                      <a:r>
                        <a:rPr sz="1400" dirty="0" err="1"/>
                        <a:t>l'alimentation</a:t>
                      </a:r>
                      <a:r>
                        <a:rPr sz="1400" dirty="0"/>
                        <a:t> et des </a:t>
                      </a:r>
                      <a:r>
                        <a:rPr sz="1400" dirty="0" err="1"/>
                        <a:t>écosystèmes</a:t>
                      </a:r>
                      <a:r>
                        <a:rPr sz="1400" dirty="0"/>
                        <a:t>.</a:t>
                      </a:r>
                      <a:r>
                        <a:rPr lang="es-ES" sz="1400" dirty="0"/>
                        <a:t> </a:t>
                      </a:r>
                      <a:r>
                        <a:rPr sz="1400" dirty="0"/>
                        <a:t>Technologies </a:t>
                      </a:r>
                      <a:r>
                        <a:rPr sz="1400" dirty="0" err="1"/>
                        <a:t>émergentes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appliquées</a:t>
                      </a:r>
                      <a:r>
                        <a:rPr sz="1400" dirty="0"/>
                        <a:t> au Nexus (IA, </a:t>
                      </a:r>
                      <a:r>
                        <a:rPr sz="1400" dirty="0" err="1"/>
                        <a:t>jumeaux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numériques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capteurs</a:t>
                      </a:r>
                      <a:r>
                        <a:rPr sz="1400" dirty="0"/>
                        <a:t> IoT, etc.).</a:t>
                      </a:r>
                    </a:p>
                    <a:p>
                      <a:r>
                        <a:rPr sz="1400" dirty="0" err="1"/>
                        <a:t>Indicateurs</a:t>
                      </a:r>
                      <a:r>
                        <a:rPr sz="1400" dirty="0"/>
                        <a:t> Nexus </a:t>
                      </a:r>
                      <a:r>
                        <a:rPr sz="1400" dirty="0" err="1"/>
                        <a:t>partagés</a:t>
                      </a:r>
                      <a:r>
                        <a:rPr sz="1400" dirty="0"/>
                        <a:t> pour un </a:t>
                      </a:r>
                      <a:r>
                        <a:rPr sz="1400" dirty="0" err="1"/>
                        <a:t>suivi</a:t>
                      </a:r>
                      <a:r>
                        <a:rPr sz="1400" dirty="0"/>
                        <a:t> et </a:t>
                      </a:r>
                      <a:r>
                        <a:rPr sz="1400" dirty="0" err="1"/>
                        <a:t>une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évaluation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conjoints</a:t>
                      </a:r>
                      <a:r>
                        <a:rPr sz="14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Social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culturel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Formations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spécifiques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sur le Nexus WEFE pour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techniciens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agriculteurs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autorités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étudiants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/>
                        <a:t>Programmes</a:t>
                      </a:r>
                      <a:r>
                        <a:rPr sz="1400" dirty="0"/>
                        <a:t> de participation et de co-</a:t>
                      </a:r>
                      <a:r>
                        <a:rPr sz="1400" dirty="0" err="1"/>
                        <a:t>création</a:t>
                      </a:r>
                      <a:r>
                        <a:rPr sz="1400" dirty="0"/>
                        <a:t> avec les </a:t>
                      </a:r>
                      <a:r>
                        <a:rPr sz="1400" dirty="0" err="1"/>
                        <a:t>acteurs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locaux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 err="1"/>
                        <a:t>Changement</a:t>
                      </a:r>
                      <a:r>
                        <a:rPr sz="1400" dirty="0"/>
                        <a:t> de </a:t>
                      </a:r>
                      <a:r>
                        <a:rPr sz="1400" dirty="0" err="1"/>
                        <a:t>récit</a:t>
                      </a:r>
                      <a:r>
                        <a:rPr sz="1400" dirty="0"/>
                        <a:t> : passer </a:t>
                      </a:r>
                      <a:r>
                        <a:rPr sz="1400" dirty="0" err="1"/>
                        <a:t>d'une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approche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sectorielle</a:t>
                      </a:r>
                      <a:r>
                        <a:rPr sz="1400" dirty="0"/>
                        <a:t> à </a:t>
                      </a:r>
                      <a:r>
                        <a:rPr sz="1400" dirty="0" err="1"/>
                        <a:t>une</a:t>
                      </a:r>
                      <a:r>
                        <a:rPr sz="1400" dirty="0"/>
                        <a:t> pensée </a:t>
                      </a:r>
                      <a:r>
                        <a:rPr sz="1400" dirty="0" err="1"/>
                        <a:t>systémique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/>
                        <a:t>Initiatives de </a:t>
                      </a:r>
                      <a:r>
                        <a:rPr sz="1400" dirty="0" err="1"/>
                        <a:t>démonstration</a:t>
                      </a:r>
                      <a:r>
                        <a:rPr sz="1400" dirty="0"/>
                        <a:t> et histoires de </a:t>
                      </a:r>
                      <a:r>
                        <a:rPr sz="1400" dirty="0" err="1"/>
                        <a:t>réussite</a:t>
                      </a:r>
                      <a:r>
                        <a:rPr sz="1400" dirty="0"/>
                        <a:t> locales qui </a:t>
                      </a:r>
                      <a:r>
                        <a:rPr sz="1400" dirty="0" err="1"/>
                        <a:t>inspirent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confiance</a:t>
                      </a:r>
                      <a:r>
                        <a:rPr sz="1400" dirty="0"/>
                        <a:t> et </a:t>
                      </a:r>
                      <a:r>
                        <a:rPr sz="1400" dirty="0" err="1"/>
                        <a:t>réplication</a:t>
                      </a:r>
                      <a:r>
                        <a:rPr sz="14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Environnemental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territorial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Infrastructures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vertes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bleues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partagées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(terrasses,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réservoirs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naturels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biofiltres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</a:t>
                      </a:r>
                    </a:p>
                    <a:p>
                      <a:r>
                        <a:rPr sz="1400" dirty="0"/>
                        <a:t>Gestion </a:t>
                      </a:r>
                      <a:r>
                        <a:rPr sz="1400" dirty="0" err="1"/>
                        <a:t>communautaire</a:t>
                      </a:r>
                      <a:r>
                        <a:rPr sz="1400" dirty="0"/>
                        <a:t> des </a:t>
                      </a:r>
                      <a:r>
                        <a:rPr sz="1400" dirty="0" err="1"/>
                        <a:t>ressources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naturelles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utilisant</a:t>
                      </a:r>
                      <a:r>
                        <a:rPr sz="1400" dirty="0"/>
                        <a:t> des </a:t>
                      </a:r>
                      <a:r>
                        <a:rPr sz="1400" dirty="0" err="1"/>
                        <a:t>modèles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collaboratifs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/>
                        <a:t>Diagnostics </a:t>
                      </a:r>
                      <a:r>
                        <a:rPr sz="1400" dirty="0" err="1"/>
                        <a:t>territoriaux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participatifs</a:t>
                      </a:r>
                      <a:r>
                        <a:rPr sz="1400" dirty="0"/>
                        <a:t> pour identifier les </a:t>
                      </a:r>
                      <a:r>
                        <a:rPr sz="1400" dirty="0" err="1"/>
                        <a:t>priorités</a:t>
                      </a:r>
                      <a:r>
                        <a:rPr sz="1400" dirty="0"/>
                        <a:t> et les </a:t>
                      </a:r>
                      <a:r>
                        <a:rPr sz="1400" dirty="0" err="1"/>
                        <a:t>vulnérabilités</a:t>
                      </a:r>
                      <a:r>
                        <a:rPr sz="1400" dirty="0"/>
                        <a:t> à travers le </a:t>
                      </a:r>
                      <a:r>
                        <a:rPr sz="1400" dirty="0" err="1"/>
                        <a:t>prisme</a:t>
                      </a:r>
                      <a:r>
                        <a:rPr sz="1400" dirty="0"/>
                        <a:t> du Nexus.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Réglementaire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juridique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Révision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harmonisation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réglementaires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permettre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l'action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intersectorielle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(par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exemple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réutilisation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l'eau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agrivoltaïsme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</a:t>
                      </a:r>
                      <a:r>
                        <a:rPr lang="es-ES"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dirty="0" err="1"/>
                        <a:t>Création</a:t>
                      </a:r>
                      <a:r>
                        <a:rPr sz="1400" dirty="0"/>
                        <a:t> de cadres </a:t>
                      </a:r>
                      <a:r>
                        <a:rPr sz="1400" dirty="0" err="1"/>
                        <a:t>juridiques</a:t>
                      </a:r>
                      <a:r>
                        <a:rPr sz="1400" dirty="0"/>
                        <a:t> flexibles et </a:t>
                      </a:r>
                      <a:r>
                        <a:rPr sz="1400" dirty="0" err="1"/>
                        <a:t>adaptatifs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permettant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l'innovation</a:t>
                      </a:r>
                      <a:r>
                        <a:rPr sz="1400" dirty="0"/>
                        <a:t> et </a:t>
                      </a:r>
                      <a:r>
                        <a:rPr sz="1400" dirty="0" err="1"/>
                        <a:t>l'adaptation</a:t>
                      </a:r>
                      <a:r>
                        <a:rPr sz="1400" dirty="0"/>
                        <a:t> aux </a:t>
                      </a:r>
                      <a:r>
                        <a:rPr sz="1400" dirty="0" err="1"/>
                        <a:t>scénarios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climatiques</a:t>
                      </a:r>
                      <a:r>
                        <a:rPr sz="1400" dirty="0"/>
                        <a:t>.</a:t>
                      </a:r>
                      <a:r>
                        <a:rPr lang="es-ES" sz="1400" dirty="0"/>
                        <a:t> </a:t>
                      </a:r>
                      <a:r>
                        <a:rPr sz="1400" dirty="0"/>
                        <a:t>Inclusion du Nexus dans la </a:t>
                      </a:r>
                      <a:r>
                        <a:rPr sz="1400" dirty="0" err="1"/>
                        <a:t>législation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environnementale</a:t>
                      </a:r>
                      <a:r>
                        <a:rPr sz="1400" dirty="0"/>
                        <a:t> et </a:t>
                      </a:r>
                      <a:r>
                        <a:rPr sz="1400" dirty="0" err="1"/>
                        <a:t>territoriale</a:t>
                      </a:r>
                      <a:r>
                        <a:rPr sz="1400" dirty="0"/>
                        <a:t> (plans </a:t>
                      </a:r>
                      <a:r>
                        <a:rPr sz="1400" dirty="0" err="1"/>
                        <a:t>hydrologiques</a:t>
                      </a:r>
                      <a:r>
                        <a:rPr sz="1400" dirty="0"/>
                        <a:t>, PAC, planification </a:t>
                      </a:r>
                      <a:r>
                        <a:rPr sz="1400" dirty="0" err="1"/>
                        <a:t>foncière</a:t>
                      </a:r>
                      <a:r>
                        <a:rPr sz="1400" dirty="0"/>
                        <a:t>).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3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03E241CD0EB44BDF34E8CD886C968" ma:contentTypeVersion="17" ma:contentTypeDescription="Create a new document." ma:contentTypeScope="" ma:versionID="1041689670ed2aa520f9c846f01c3499">
  <xsd:schema xmlns:xsd="http://www.w3.org/2001/XMLSchema" xmlns:xs="http://www.w3.org/2001/XMLSchema" xmlns:p="http://schemas.microsoft.com/office/2006/metadata/properties" xmlns:ns1="http://schemas.microsoft.com/sharepoint/v3" xmlns:ns2="8c876a03-befc-45d0-9293-e4fc0cedf6bf" xmlns:ns3="828f11ce-141c-4d82-96ff-da2f2d5b6387" targetNamespace="http://schemas.microsoft.com/office/2006/metadata/properties" ma:root="true" ma:fieldsID="b876dd897f112fb6212684ddeed960e3" ns1:_="" ns2:_="" ns3:_="">
    <xsd:import namespace="http://schemas.microsoft.com/sharepoint/v3"/>
    <xsd:import namespace="8c876a03-befc-45d0-9293-e4fc0cedf6bf"/>
    <xsd:import namespace="828f11ce-141c-4d82-96ff-da2f2d5b6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76a03-befc-45d0-9293-e4fc0ced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f11ce-141c-4d82-96ff-da2f2d5b6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a48c67-d14e-4abb-b667-e08f1e218dd1}" ma:internalName="TaxCatchAll" ma:showField="CatchAllData" ma:web="828f11ce-141c-4d82-96ff-da2f2d5b6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76a03-befc-45d0-9293-e4fc0cedf6b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828f11ce-141c-4d82-96ff-da2f2d5b6387" xsi:nil="true"/>
  </documentManagement>
</p:properties>
</file>

<file path=customXml/itemProps1.xml><?xml version="1.0" encoding="utf-8"?>
<ds:datastoreItem xmlns:ds="http://schemas.openxmlformats.org/officeDocument/2006/customXml" ds:itemID="{43E0E9AE-5A16-4C3D-A093-7B967BBACA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F7E4D-6B29-46B1-9375-77F986465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876a03-befc-45d0-9293-e4fc0cedf6bf"/>
    <ds:schemaRef ds:uri="828f11ce-141c-4d82-96ff-da2f2d5b6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0758A3-0BB4-4924-BE97-96AA67B42761}">
  <ds:schemaRefs>
    <ds:schemaRef ds:uri="http://schemas.microsoft.com/office/2006/metadata/properties"/>
    <ds:schemaRef ds:uri="http://schemas.microsoft.com/office/infopath/2007/PartnerControls"/>
    <ds:schemaRef ds:uri="8c876a03-befc-45d0-9293-e4fc0cedf6bf"/>
    <ds:schemaRef ds:uri="http://schemas.microsoft.com/sharepoint/v3"/>
    <ds:schemaRef ds:uri="828f11ce-141c-4d82-96ff-da2f2d5b63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1143</Words>
  <Application>Microsoft Macintosh PowerPoint</Application>
  <PresentationFormat>Widescreen</PresentationFormat>
  <Paragraphs>92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Schaepling</dc:creator>
  <cp:lastModifiedBy>Revisor 1</cp:lastModifiedBy>
  <cp:revision>30</cp:revision>
  <cp:lastPrinted>2025-06-16T23:09:13Z</cp:lastPrinted>
  <dcterms:created xsi:type="dcterms:W3CDTF">2025-03-24T14:12:05Z</dcterms:created>
  <dcterms:modified xsi:type="dcterms:W3CDTF">2026-01-18T16:09:40Z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0x01010049103E241CD0EB44BDF34E8CD886C968</vt:lpwstr>
  </property>
</Properties>
</file>