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9" autoAdjust="0"/>
    <p:restoredTop sz="92721"/>
  </p:normalViewPr>
  <p:slideViewPr>
    <p:cSldViewPr snapToGrid="0" showGuides="1">
      <p:cViewPr varScale="1">
        <p:scale>
          <a:sx n="114" d="100"/>
          <a:sy n="114" d="100"/>
        </p:scale>
        <p:origin x="4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 dirty="0"/>
              <a:t> and </a:t>
            </a:r>
            <a:r>
              <a:rPr lang="it-IT" dirty="0" err="1"/>
              <a:t>thenks</a:t>
            </a:r>
            <a:r>
              <a:rPr lang="it-IT" dirty="0"/>
              <a:t> for the </a:t>
            </a:r>
            <a:r>
              <a:rPr lang="it-IT" dirty="0" err="1"/>
              <a:t>invitation</a:t>
            </a:r>
            <a:endParaRPr lang="it-I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Today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introduce the </a:t>
            </a:r>
            <a:r>
              <a:rPr lang="it-IT" dirty="0" err="1"/>
              <a:t>planetary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like to </a:t>
            </a:r>
            <a:r>
              <a:rPr lang="it-IT" dirty="0" err="1"/>
              <a:t>present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and </a:t>
            </a:r>
            <a:r>
              <a:rPr lang="it-IT" dirty="0" err="1"/>
              <a:t>our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006A-6EC4-32B8-4B42-597B7537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297B19-BB21-FE32-34ED-699AC551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pPr/>
              <a:t>1/18/26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6A777-E81A-830D-AF0D-9C4C856B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3484-8FA5-3ABE-E1A9-B10C130C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5078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DF3F043-7C60-4FBD-BD06-C7ECFE759956}" type="datetimeFigureOut">
              <a:rPr lang="en-DE" smtClean="0"/>
              <a:pPr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393A4A6-0F04-4DC4-8EF4-54C981479549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6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4C45A-CA09-F60B-3660-825525DDDAB2}"/>
              </a:ext>
            </a:extLst>
          </p:cNvPr>
          <p:cNvSpPr txBox="1"/>
          <p:nvPr/>
        </p:nvSpPr>
        <p:spPr>
          <a:xfrm>
            <a:off x="762000" y="2443018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b="1" dirty="0">
                <a:latin typeface="Arial" panose="020B0604020202020204" pitchFamily="34" charset="0"/>
              </a:rPr>
              <a:t>Proyecto SURENEXUS: </a:t>
            </a:r>
            <a:r>
              <a:rPr sz="3600" b="1" dirty="0" err="1">
                <a:latin typeface="Arial" panose="020B0604020202020204" pitchFamily="34" charset="0"/>
              </a:rPr>
              <a:t>desafíos</a:t>
            </a:r>
            <a:r>
              <a:rPr sz="3600" b="1" dirty="0">
                <a:latin typeface="Arial" panose="020B0604020202020204" pitchFamily="34" charset="0"/>
              </a:rPr>
              <a:t>, barreras y </a:t>
            </a:r>
            <a:r>
              <a:rPr sz="3600" b="1" dirty="0" err="1">
                <a:latin typeface="Arial" panose="020B0604020202020204" pitchFamily="34" charset="0"/>
              </a:rPr>
              <a:t>facilitadores</a:t>
            </a:r>
            <a:r>
              <a:rPr sz="3600" b="1" dirty="0">
                <a:latin typeface="Arial" panose="020B0604020202020204" pitchFamily="34" charset="0"/>
              </a:rPr>
              <a:t> para </a:t>
            </a:r>
            <a:r>
              <a:rPr sz="3600" b="1" dirty="0" err="1">
                <a:latin typeface="Arial" panose="020B0604020202020204" pitchFamily="34" charset="0"/>
              </a:rPr>
              <a:t>el</a:t>
            </a:r>
            <a:r>
              <a:rPr sz="3600" b="1" dirty="0">
                <a:latin typeface="Arial" panose="020B0604020202020204" pitchFamily="34" charset="0"/>
              </a:rPr>
              <a:t> Nexo WEFE</a:t>
            </a:r>
          </a:p>
        </p:txBody>
      </p:sp>
      <p:pic>
        <p:nvPicPr>
          <p:cNvPr id="3" name="Imagen 52">
            <a:extLst>
              <a:ext uri="{FF2B5EF4-FFF2-40B4-BE49-F238E27FC236}">
                <a16:creationId xmlns:a16="http://schemas.microsoft.com/office/drawing/2014/main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26DD-BE10-A0DF-1378-85D548035967}"/>
              </a:ext>
            </a:extLst>
          </p:cNvPr>
          <p:cNvSpPr txBox="1"/>
          <p:nvPr/>
        </p:nvSpPr>
        <p:spPr>
          <a:xfrm>
            <a:off x="4293031" y="196009"/>
            <a:ext cx="7627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Nexo Agua-Energía-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Alimentación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Ecosistemas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Enfoques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y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soluciones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innovadoras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inteligentes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en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la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cadena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los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cítricos</a:t>
            </a:r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endParaRPr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r"/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23 y 24 de </a:t>
            </a:r>
            <a:r>
              <a:rPr b="1" dirty="0" err="1">
                <a:solidFill>
                  <a:srgbClr val="0070C0"/>
                </a:solidFill>
                <a:latin typeface="Arial" panose="020B0604020202020204" pitchFamily="34" charset="0"/>
              </a:rPr>
              <a:t>julio</a:t>
            </a:r>
            <a:r>
              <a:rPr b="1" dirty="0">
                <a:solidFill>
                  <a:srgbClr val="0070C0"/>
                </a:solidFill>
                <a:latin typeface="Arial" panose="020B0604020202020204" pitchFamily="34" charset="0"/>
              </a:rPr>
              <a:t> de 2025, RABAT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115822" y="23642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  <a:r>
              <a:rPr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Nexo WEFE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59259-0C03-88F4-987D-F9B7D20D7354}"/>
              </a:ext>
            </a:extLst>
          </p:cNvPr>
          <p:cNvSpPr txBox="1"/>
          <p:nvPr/>
        </p:nvSpPr>
        <p:spPr>
          <a:xfrm>
            <a:off x="1880928" y="1086636"/>
            <a:ext cx="27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 err="1">
                <a:latin typeface="Arial" panose="020B0604020202020204" pitchFamily="34" charset="0"/>
              </a:rPr>
              <a:t>Desafíos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C962E-40FF-65CA-A44B-9E6E171327AA}"/>
              </a:ext>
            </a:extLst>
          </p:cNvPr>
          <p:cNvSpPr txBox="1"/>
          <p:nvPr/>
        </p:nvSpPr>
        <p:spPr>
          <a:xfrm>
            <a:off x="4292600" y="2285174"/>
            <a:ext cx="218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>
                <a:latin typeface="Arial" panose="020B0604020202020204" pitchFamily="34" charset="0"/>
              </a:rPr>
              <a:t>Barreras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30C1D-9919-A706-A800-C256869CA814}"/>
              </a:ext>
            </a:extLst>
          </p:cNvPr>
          <p:cNvSpPr txBox="1"/>
          <p:nvPr/>
        </p:nvSpPr>
        <p:spPr>
          <a:xfrm>
            <a:off x="8736999" y="4311216"/>
            <a:ext cx="2580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800" b="1" dirty="0" err="1">
                <a:latin typeface="Arial" panose="020B0604020202020204" pitchFamily="34" charset="0"/>
              </a:rPr>
              <a:t>Facilitadores</a:t>
            </a:r>
            <a:endParaRPr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93697-F47D-EC92-F880-4E088D9B0BD1}"/>
              </a:ext>
            </a:extLst>
          </p:cNvPr>
          <p:cNvSpPr/>
          <p:nvPr/>
        </p:nvSpPr>
        <p:spPr>
          <a:xfrm>
            <a:off x="0" y="313241"/>
            <a:ext cx="1109563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15822" y="22241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Desafíos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44689"/>
              </p:ext>
            </p:extLst>
          </p:nvPr>
        </p:nvGraphicFramePr>
        <p:xfrm>
          <a:off x="115822" y="866816"/>
          <a:ext cx="11802376" cy="576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846">
                <a:tc>
                  <a:txBody>
                    <a:bodyPr/>
                    <a:lstStyle/>
                    <a:p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</a:t>
                      </a:r>
                      <a:r>
                        <a:rPr lang="es-E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Desafío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61">
                <a:tc>
                  <a:txBody>
                    <a:bodyPr/>
                    <a:lstStyle/>
                    <a:p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medio </a:t>
                      </a: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climático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fenómenos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extremos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Desarrollo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agricultores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productores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tardías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las olas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rendimientos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992">
                <a:tc>
                  <a:txBody>
                    <a:bodyPr/>
                    <a:lstStyle/>
                    <a:p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hídricos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Escasez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genética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reducciones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caudales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eficiente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limitadas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Contaminación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incluida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salinidad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Costo del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(superficial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subterránea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Valorización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Recarga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acuíferos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Agricultura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resiliente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incluye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910">
                <a:tc>
                  <a:txBody>
                    <a:bodyPr/>
                    <a:lstStyle/>
                    <a:p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Económico y de mercado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económica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del mercado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origen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aumento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insumos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Nexo WEFE.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cadenas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valor.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173">
                <a:tc>
                  <a:txBody>
                    <a:bodyPr/>
                    <a:lstStyle/>
                    <a:p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y </a:t>
                      </a: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laboral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Renovación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generacional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escasez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mano de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cargas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encontrar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jóvenes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sucesores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cubrir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demanda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mano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estacional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320">
                <a:tc>
                  <a:txBody>
                    <a:bodyPr/>
                    <a:lstStyle/>
                    <a:p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Tecnológico y </a:t>
                      </a: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Baja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desafíos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sostenibilidad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Bajo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digitalización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agroecológicas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Reciclaje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plásticos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humana y animal.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avanzada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tratamiento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01">
                <a:tc>
                  <a:txBody>
                    <a:bodyPr/>
                    <a:lstStyle/>
                    <a:p>
                      <a:r>
                        <a:rPr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Comercialización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mercado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valor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añadido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mercados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perdidas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mercados locales/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ecológicos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378">
                <a:tc>
                  <a:txBody>
                    <a:bodyPr/>
                    <a:lstStyle/>
                    <a:p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Regulatorio</a:t>
                      </a:r>
                      <a:r>
                        <a:rPr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administrativo</a:t>
                      </a:r>
                      <a:endParaRPr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Complejidad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normativa</a:t>
                      </a:r>
                      <a:r>
                        <a:rPr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burocracia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acceder a las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subvenciones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sobrecarga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</a:t>
                      </a:r>
                      <a:r>
                        <a:rPr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54D62-8076-11EB-AE9E-6876D20CE782}"/>
              </a:ext>
            </a:extLst>
          </p:cNvPr>
          <p:cNvSpPr/>
          <p:nvPr/>
        </p:nvSpPr>
        <p:spPr>
          <a:xfrm>
            <a:off x="-1" y="313241"/>
            <a:ext cx="11682483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C41535-0FF3-472B-4416-1891C471C8BD}"/>
              </a:ext>
            </a:extLst>
          </p:cNvPr>
          <p:cNvSpPr txBox="1">
            <a:spLocks/>
          </p:cNvSpPr>
          <p:nvPr/>
        </p:nvSpPr>
        <p:spPr>
          <a:xfrm>
            <a:off x="205558" y="313241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Barreras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867B2-64AC-0476-0A8E-91A54321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4587"/>
              </p:ext>
            </p:extLst>
          </p:nvPr>
        </p:nvGraphicFramePr>
        <p:xfrm>
          <a:off x="205558" y="910313"/>
          <a:ext cx="11682483" cy="58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b="0" i="0" dirty="0">
                          <a:latin typeface="Arial" panose="020B0604020202020204" pitchFamily="34" charset="0"/>
                        </a:rPr>
                        <a:t>Tipo de barrera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0" i="0" dirty="0" err="1">
                          <a:latin typeface="Arial" panose="020B0604020202020204" pitchFamily="34" charset="0"/>
                        </a:rPr>
                        <a:t>Descripción</a:t>
                      </a:r>
                      <a:endParaRPr b="0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Institucional</a:t>
                      </a:r>
                      <a:r>
                        <a:rPr b="1" dirty="0"/>
                        <a:t> y de </a:t>
                      </a:r>
                      <a:r>
                        <a:rPr b="1" dirty="0" err="1"/>
                        <a:t>gobernanza</a:t>
                      </a:r>
                      <a:endParaRPr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Fragmentación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medio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Ausencia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gobernanza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WEFE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Nexo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manera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holística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desconectadas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las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forma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aislada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Económico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financiero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inversiones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eficiencia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hídrica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renovable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agroecológicas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limitado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tienen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acceder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financieros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Falta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económicos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alineados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Nexo: las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menudo no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promueven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ODS.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Técnico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datos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: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intercambio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uso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Brecha entre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científicos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difíciles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traducir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prácticas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Baja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Nexus: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etc. Desarrollo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consultoría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entre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Desarrollo de planes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educativo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circularidad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pilares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Nexo WEFE.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 y cultural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concienciación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Nexo entre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Resistencia al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acostumbrados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tradicionales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Falta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capacidades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Ambiental y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creciente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vulnerabilidad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climática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sequías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heladas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olas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Desigualdades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institucional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especialmente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zonas rurales.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Regulatorio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legal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Regulaciones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rígidas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intersectorial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requisitos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ignoran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energéticos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ecológicos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Incertidumbre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especialmente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reutilización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Falta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reconocimiento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ecosistémicos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9D5BB-2E7C-B5B1-F104-6EB2209C9E37}"/>
              </a:ext>
            </a:extLst>
          </p:cNvPr>
          <p:cNvSpPr/>
          <p:nvPr/>
        </p:nvSpPr>
        <p:spPr>
          <a:xfrm>
            <a:off x="-1" y="313241"/>
            <a:ext cx="11477745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548B0B-E93E-8AB7-ADBD-883D8CD1B0E6}"/>
              </a:ext>
            </a:extLst>
          </p:cNvPr>
          <p:cNvSpPr txBox="1">
            <a:spLocks/>
          </p:cNvSpPr>
          <p:nvPr/>
        </p:nvSpPr>
        <p:spPr>
          <a:xfrm>
            <a:off x="115822" y="222413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Facilitadores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67DBD7-DFFF-D069-CE6B-3C126FF6F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01467"/>
              </p:ext>
            </p:extLst>
          </p:nvPr>
        </p:nvGraphicFramePr>
        <p:xfrm>
          <a:off x="115822" y="851740"/>
          <a:ext cx="11960356" cy="6043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9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Tipo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habilitador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Descripción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Institucional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de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gobernanza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espacios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intersectorial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Nexus,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comités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conjuntos).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Políticas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aborden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transversalmente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un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Nexus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incluidos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regional.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Económico y </a:t>
                      </a:r>
                      <a:r>
                        <a:rPr b="1" i="0" dirty="0" err="1">
                          <a:latin typeface="Arial" panose="020B0604020202020204" pitchFamily="34" charset="0"/>
                        </a:rPr>
                        <a:t>financiero</a:t>
                      </a:r>
                      <a:endParaRPr b="1" i="0" dirty="0"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subvenciones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impacto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multisectorial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Nexo (a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UE,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nacional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regional).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-privados)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sostenibles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ecosistémicos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lang="es-E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 y datos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integradas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accesibles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diferentes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(DSS) que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variables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energía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ecosistemas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Tecnologías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emergentes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aplicadas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Nexo (IA,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IoT, etc.).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Nexo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compartidos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un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monitoreo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conjuntos.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Social y cultural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específica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Nexo WEFE para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agricultores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autoridades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estudiantes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co-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locales.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narrativa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de un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sectorial a un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pensamiento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sistémico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Iniciativas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demostración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éxito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locales que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confianza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replicación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b="1" i="0" dirty="0">
                          <a:latin typeface="Arial" panose="020B0604020202020204" pitchFamily="34" charset="0"/>
                        </a:rPr>
                        <a:t>Ambiental y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azules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compartidas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terrazas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embalses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naturales, </a:t>
                      </a:r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biofiltros</a:t>
                      </a:r>
                      <a:r>
                        <a:rPr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comunitaria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naturales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colaborativos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territoriales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participativos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prioridades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vulnerabilidades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través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perspectiva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Nexo.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b="1" i="0" dirty="0" err="1">
                          <a:latin typeface="Arial" panose="020B0604020202020204" pitchFamily="34" charset="0"/>
                        </a:rPr>
                        <a:t>Regulatorio</a:t>
                      </a:r>
                      <a:r>
                        <a:rPr b="1" i="0" dirty="0">
                          <a:latin typeface="Arial" panose="020B0604020202020204" pitchFamily="34" charset="0"/>
                        </a:rPr>
                        <a:t> y legal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0" i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armonización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permitir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intersectorial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reutilización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agrivoltaica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flexibles y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adaptables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permitan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escenarios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climáticos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Nexo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ambiental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territorial (planes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hidrológicos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PAC,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territorio</a:t>
                      </a:r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Props1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0758A3-0BB4-4924-BE97-96AA67B42761}">
  <ds:schemaRefs>
    <ds:schemaRef ds:uri="http://schemas.microsoft.com/office/2006/metadata/properties"/>
    <ds:schemaRef ds:uri="http://schemas.microsoft.com/office/infopath/2007/PartnerControls"/>
    <ds:schemaRef ds:uri="8c876a03-befc-45d0-9293-e4fc0cedf6bf"/>
    <ds:schemaRef ds:uri="http://schemas.microsoft.com/sharepoint/v3"/>
    <ds:schemaRef ds:uri="828f11ce-141c-4d82-96ff-da2f2d5b63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1142</Words>
  <Application>Microsoft Macintosh PowerPoint</Application>
  <PresentationFormat>Widescreen</PresentationFormat>
  <Paragraphs>95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Schaepling</dc:creator>
  <cp:lastModifiedBy>Revisor 1</cp:lastModifiedBy>
  <cp:revision>32</cp:revision>
  <cp:lastPrinted>2025-06-16T23:09:13Z</cp:lastPrinted>
  <dcterms:created xsi:type="dcterms:W3CDTF">2025-03-24T14:12:05Z</dcterms:created>
  <dcterms:modified xsi:type="dcterms:W3CDTF">2026-01-18T16:10:19Z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