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147469698" r:id="rId5"/>
    <p:sldId id="2147469729" r:id="rId6"/>
    <p:sldId id="2147469731" r:id="rId7"/>
    <p:sldId id="2147469741" r:id="rId8"/>
    <p:sldId id="2147469740" r:id="rId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2F2F2"/>
    <a:srgbClr val="3B7D23"/>
    <a:srgbClr val="D9F2D0"/>
    <a:srgbClr val="8496B0"/>
    <a:srgbClr val="89857F"/>
    <a:srgbClr val="000000"/>
    <a:srgbClr val="163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14" autoAdjust="0"/>
    <p:restoredTop sz="94626"/>
  </p:normalViewPr>
  <p:slideViewPr>
    <p:cSldViewPr snapToGrid="0" showGuides="1">
      <p:cViewPr>
        <p:scale>
          <a:sx n="100" d="100"/>
          <a:sy n="100" d="100"/>
        </p:scale>
        <p:origin x="3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B3FD-A6EF-E344-A8FC-90FA6C0B4C90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8910D-5897-C04D-8F4F-AF9BC3CBB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70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8910D-5897-C04D-8F4F-AF9BC3CBBBC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877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7E0CEFAC-FCDD-6B5C-E506-E1FBDD829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7c48bf0a9_2_75:notes">
            <a:extLst>
              <a:ext uri="{FF2B5EF4-FFF2-40B4-BE49-F238E27FC236}">
                <a16:creationId xmlns:a16="http://schemas.microsoft.com/office/drawing/2014/main" id="{C201D7A6-480E-7E64-932E-1C6E9DC454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27" name="Google Shape;127;g117c48bf0a9_2_75:notes">
            <a:extLst>
              <a:ext uri="{FF2B5EF4-FFF2-40B4-BE49-F238E27FC236}">
                <a16:creationId xmlns:a16="http://schemas.microsoft.com/office/drawing/2014/main" id="{89C69671-6B04-46F8-DC57-AA97949222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 dirty="0" err="1"/>
              <a:t>Goodafternoon</a:t>
            </a:r>
            <a:r>
              <a:rPr lang="it-IT"/>
              <a:t> and thenks for the invitation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/>
              <a:t>Today we will introduce the planetary boundaries, but before we would like to present us and our research group.</a:t>
            </a:r>
          </a:p>
        </p:txBody>
      </p:sp>
      <p:sp>
        <p:nvSpPr>
          <p:cNvPr id="128" name="Google Shape;128;g117c48bf0a9_2_75:notes">
            <a:extLst>
              <a:ext uri="{FF2B5EF4-FFF2-40B4-BE49-F238E27FC236}">
                <a16:creationId xmlns:a16="http://schemas.microsoft.com/office/drawing/2014/main" id="{7055631D-BC81-EDF5-19A9-784E8C0FD7B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6448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2638D472-3740-B5CD-FE35-4788D3DDB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7c48bf0a9_2_75:notes">
            <a:extLst>
              <a:ext uri="{FF2B5EF4-FFF2-40B4-BE49-F238E27FC236}">
                <a16:creationId xmlns:a16="http://schemas.microsoft.com/office/drawing/2014/main" id="{86CA0ED2-7283-8A93-5D53-A1385A0DFD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27" name="Google Shape;127;g117c48bf0a9_2_75:notes">
            <a:extLst>
              <a:ext uri="{FF2B5EF4-FFF2-40B4-BE49-F238E27FC236}">
                <a16:creationId xmlns:a16="http://schemas.microsoft.com/office/drawing/2014/main" id="{AC17D0A7-8B21-C06D-9DAD-1B2AE04945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 dirty="0"/>
              <a:t>Goodafternoon and thenks for the invitation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 dirty="0"/>
              <a:t>Today we will introduce the planetary boundaries, but before we would like to present us and our research group.</a:t>
            </a:r>
          </a:p>
        </p:txBody>
      </p:sp>
      <p:sp>
        <p:nvSpPr>
          <p:cNvPr id="128" name="Google Shape;128;g117c48bf0a9_2_75:notes">
            <a:extLst>
              <a:ext uri="{FF2B5EF4-FFF2-40B4-BE49-F238E27FC236}">
                <a16:creationId xmlns:a16="http://schemas.microsoft.com/office/drawing/2014/main" id="{F9FCEFC2-975D-49EE-0231-8B9856CD4F3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4136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064F0942-3E5F-B233-15EE-860EEB23E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7c48bf0a9_2_75:notes">
            <a:extLst>
              <a:ext uri="{FF2B5EF4-FFF2-40B4-BE49-F238E27FC236}">
                <a16:creationId xmlns:a16="http://schemas.microsoft.com/office/drawing/2014/main" id="{29430404-1D45-2D12-BF69-D0D92B4971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27" name="Google Shape;127;g117c48bf0a9_2_75:notes">
            <a:extLst>
              <a:ext uri="{FF2B5EF4-FFF2-40B4-BE49-F238E27FC236}">
                <a16:creationId xmlns:a16="http://schemas.microsoft.com/office/drawing/2014/main" id="{B9B9B5FC-2D13-DF19-EFA9-EE5E7824C4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 dirty="0" err="1"/>
              <a:t>Goodafternoon</a:t>
            </a:r>
            <a:r>
              <a:rPr lang="it-IT"/>
              <a:t> and thenks for the invitation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/>
              <a:t>Today we will introduce the planetary boundaries, but before we would like to present us and our research group.</a:t>
            </a:r>
          </a:p>
        </p:txBody>
      </p:sp>
      <p:sp>
        <p:nvSpPr>
          <p:cNvPr id="128" name="Google Shape;128;g117c48bf0a9_2_75:notes">
            <a:extLst>
              <a:ext uri="{FF2B5EF4-FFF2-40B4-BE49-F238E27FC236}">
                <a16:creationId xmlns:a16="http://schemas.microsoft.com/office/drawing/2014/main" id="{F2920AE8-091C-B924-A33F-29733CC8F03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5344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7F3BA2D3-12B4-A110-0028-B9E527BD3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7c48bf0a9_2_75:notes">
            <a:extLst>
              <a:ext uri="{FF2B5EF4-FFF2-40B4-BE49-F238E27FC236}">
                <a16:creationId xmlns:a16="http://schemas.microsoft.com/office/drawing/2014/main" id="{C92C317C-C857-9EEA-BDC4-DC7B725B29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27" name="Google Shape;127;g117c48bf0a9_2_75:notes">
            <a:extLst>
              <a:ext uri="{FF2B5EF4-FFF2-40B4-BE49-F238E27FC236}">
                <a16:creationId xmlns:a16="http://schemas.microsoft.com/office/drawing/2014/main" id="{02A8EFA6-19EC-44A0-1226-A21E8DA1F0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 dirty="0" err="1"/>
              <a:t>Goodafternoon</a:t>
            </a:r>
            <a:r>
              <a:rPr lang="it-IT"/>
              <a:t> and thenks for the invitation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/>
              <a:t>Today we will introduce the planetary boundaries, but before we would like to present us and our research group.</a:t>
            </a:r>
          </a:p>
        </p:txBody>
      </p:sp>
      <p:sp>
        <p:nvSpPr>
          <p:cNvPr id="128" name="Google Shape;128;g117c48bf0a9_2_75:notes">
            <a:extLst>
              <a:ext uri="{FF2B5EF4-FFF2-40B4-BE49-F238E27FC236}">
                <a16:creationId xmlns:a16="http://schemas.microsoft.com/office/drawing/2014/main" id="{E28BE9A7-7D22-4C2D-8DA8-86897FA5E32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64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7490B-0B76-FD7C-1E13-FEBCC202A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3895"/>
            <a:ext cx="9144000" cy="16060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CF758F-4C49-9132-D511-47E1B7DDA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AF398-AF8D-797A-9EBA-4BE6286B1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01/21/2026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4334F-3DDA-5F20-F35A-31ABBF31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7B7BA-BE0A-2C18-B9E2-3FB1164A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2168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53DC-2AD9-A7A8-F891-8AD270FD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E128E-88F8-0E53-8ABA-1242027B4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79860-3580-9450-C751-DEC90127B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01/21/2026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736BE-9871-0DB1-D1A1-0A832732D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7F837-3224-F2C5-2FB0-6158995B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5838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CD6B-659A-28B5-3D53-1929E3A02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9333F-7EF1-6B34-ED4E-027E2ED86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CFB2-D6C5-4751-67CF-FF68B393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01/21/2026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75C84-7561-565C-2EF7-3F46D02A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CEE9A-2BD9-5FEB-54D8-F04071D3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6227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7F481-713E-A2FD-A84B-D416CADB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61322"/>
            <a:ext cx="10515600" cy="26011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A6DA1-6CFA-485D-BE53-106A4ACC9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D9876-0136-2DD5-BE7E-997B3C58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01/21/2026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827E3-A87A-4102-B368-979EC3C35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6572F-7B08-8337-03B3-66F7BABCA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199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A3B5-E5E0-3C0E-35EC-AE76930BD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A51C8-C15A-EF24-613F-60C3405EA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12729"/>
            <a:ext cx="5181600" cy="42642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31F73-81EA-1DB2-4C3C-21D4C6313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2729"/>
            <a:ext cx="5181600" cy="42642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4409D-8B31-68E3-E67E-0DA2F979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01/21/2026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CB8CB-A507-61ED-BEF4-7FB5F4EC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21359-7B32-4FB5-1172-541C79FD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9728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C95C-37AC-F93E-CC05-0891A7DB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77708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34182-868D-79C0-BD7E-B4B2855E9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9235"/>
            <a:ext cx="5157787" cy="5658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1BA23-0FCD-3E9D-8E3E-8823A9AE1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CD6E2-F0F6-9C2B-2DFC-75470270F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9235"/>
            <a:ext cx="5183188" cy="5658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73A28B-7711-88F1-39C7-5BBBA0EDE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5D9ED8-D349-7D70-11D6-7BB7110D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01/21/2026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3EFB4-E565-D235-E4AB-98F6C9024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4A5554-EBCD-A114-170D-3EF6BC71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2282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C032-DF55-857D-4D7C-FA801EE2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80E16-3D4D-D8BD-128E-F386D32D5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01/21/2026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D3525-9F80-C137-EE8E-4FA91229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691C1-3D5A-542A-BA56-3DBF6B58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7274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F5EF92-DFAE-8560-4882-6D66DCC8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01/21/2026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434A8D-6E1D-E0B0-8A85-65494ECBD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7B170-0434-2A9D-0AB6-50878A4D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7017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24635-F63F-5502-46A3-7BEDE6F92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3C513-AA6C-4904-41E3-AC4B5286D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5DC80-7DAB-28A9-6F0F-525E11580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A2931-D6A5-FA65-8994-C4173C60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01/21/2026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22A18-AA6C-9DDD-7DC7-99F3D12C7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42EEA-4656-8355-4EE3-8DB5D246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6787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32139-2EAA-929E-7FC1-B1FA63C1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40A51C-91C0-A649-D0C4-3949CC4FD4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56904"/>
            <a:ext cx="6172200" cy="3904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81995-C857-99E0-89AF-A25F6F066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E66CF-EECC-6895-8CAF-B382B80C8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01/21/2026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7830C-602A-6D7F-1332-ACFCC669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019B2-A68E-605B-3B96-7B6BE76C3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7300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474FF6-C484-DF42-9686-06CFDA802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E0432-1C49-36B3-1C7C-810FC2731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70157"/>
            <a:ext cx="10515600" cy="4206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48E18-5B91-C771-1B2D-1868AB414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DF3F043-7C60-4FBD-BD06-C7ECFE759956}" type="datetimeFigureOut">
              <a:rPr lang="en-DE" smtClean="0"/>
              <a:pPr/>
              <a:t>01/21/2026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CCAAC-39AD-0672-B586-E454305C8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6B0B1-FE34-AF34-7A9E-3CF1E93B6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393A4A6-0F04-4DC4-8EF4-54C981479549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4802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4C4A6-466C-580A-A8A1-60471AB19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E01794-0461-9D97-6D8E-401F5C0D00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3465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14C45A-CA09-F60B-3660-825525DDDAB2}"/>
              </a:ext>
            </a:extLst>
          </p:cNvPr>
          <p:cNvSpPr txBox="1"/>
          <p:nvPr/>
        </p:nvSpPr>
        <p:spPr>
          <a:xfrm>
            <a:off x="933329" y="2580848"/>
            <a:ext cx="106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600" b="1" dirty="0" err="1">
                <a:latin typeface="Arial" panose="020B0604020202020204" pitchFamily="34" charset="0"/>
              </a:rPr>
              <a:t>Έργο</a:t>
            </a:r>
            <a:r>
              <a:rPr sz="3600" b="1" dirty="0">
                <a:latin typeface="Arial" panose="020B0604020202020204" pitchFamily="34" charset="0"/>
              </a:rPr>
              <a:t> SURENEXUS: </a:t>
            </a:r>
            <a:r>
              <a:rPr sz="3600" b="1" dirty="0" err="1">
                <a:latin typeface="Arial" panose="020B0604020202020204" pitchFamily="34" charset="0"/>
              </a:rPr>
              <a:t>Προκλήσεις</a:t>
            </a:r>
            <a:r>
              <a:rPr sz="3600" b="1" dirty="0">
                <a:latin typeface="Arial" panose="020B0604020202020204" pitchFamily="34" charset="0"/>
              </a:rPr>
              <a:t>, </a:t>
            </a:r>
            <a:r>
              <a:rPr sz="3600" b="1" dirty="0" err="1">
                <a:latin typeface="Arial" panose="020B0604020202020204" pitchFamily="34" charset="0"/>
              </a:rPr>
              <a:t>εμ</a:t>
            </a:r>
            <a:r>
              <a:rPr sz="3600" b="1" dirty="0">
                <a:latin typeface="Arial" panose="020B0604020202020204" pitchFamily="34" charset="0"/>
              </a:rPr>
              <a:t>πόδια και </a:t>
            </a:r>
            <a:r>
              <a:rPr lang="el-GR" sz="3600" b="1" dirty="0">
                <a:latin typeface="Arial" panose="020B0604020202020204" pitchFamily="34" charset="0"/>
              </a:rPr>
              <a:t>καταλύτες </a:t>
            </a:r>
            <a:r>
              <a:rPr sz="3600" b="1" dirty="0" err="1">
                <a:latin typeface="Arial" panose="020B0604020202020204" pitchFamily="34" charset="0"/>
              </a:rPr>
              <a:t>γι</a:t>
            </a:r>
            <a:r>
              <a:rPr sz="3600" b="1" dirty="0">
                <a:latin typeface="Arial" panose="020B0604020202020204" pitchFamily="34" charset="0"/>
              </a:rPr>
              <a:t>α το </a:t>
            </a:r>
            <a:r>
              <a:rPr lang="el-GR" sz="3600" b="1" dirty="0">
                <a:latin typeface="Arial" panose="020B0604020202020204" pitchFamily="34" charset="0"/>
              </a:rPr>
              <a:t>Πλέγμα</a:t>
            </a:r>
            <a:r>
              <a:rPr sz="3600" b="1" dirty="0">
                <a:latin typeface="Arial" panose="020B0604020202020204" pitchFamily="34" charset="0"/>
              </a:rPr>
              <a:t> WEFE</a:t>
            </a:r>
          </a:p>
        </p:txBody>
      </p:sp>
      <p:pic>
        <p:nvPicPr>
          <p:cNvPr id="3" name="Imagen 52">
            <a:extLst>
              <a:ext uri="{FF2B5EF4-FFF2-40B4-BE49-F238E27FC236}">
                <a16:creationId xmlns:a16="http://schemas.microsoft.com/office/drawing/2014/main" id="{FCC49FE0-10DF-416F-FFF5-6E5B4148F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17" y="365950"/>
            <a:ext cx="2305196" cy="12922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DD26DD-BE10-A0DF-1378-85D548035967}"/>
              </a:ext>
            </a:extLst>
          </p:cNvPr>
          <p:cNvSpPr txBox="1"/>
          <p:nvPr/>
        </p:nvSpPr>
        <p:spPr>
          <a:xfrm>
            <a:off x="3099816" y="550411"/>
            <a:ext cx="88206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b="1" dirty="0">
                <a:latin typeface="Arial" panose="020B0604020202020204" pitchFamily="34" charset="0"/>
              </a:rPr>
              <a:t>Πλέγμα</a:t>
            </a:r>
            <a:r>
              <a:rPr b="1" dirty="0">
                <a:latin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</a:rPr>
              <a:t>Νερού-Ενέργει</a:t>
            </a:r>
            <a:r>
              <a:rPr b="1" dirty="0">
                <a:latin typeface="Arial" panose="020B0604020202020204" pitchFamily="34" charset="0"/>
              </a:rPr>
              <a:t>ας-Τροφίμων-Οικοσυστημάτων: </a:t>
            </a:r>
            <a:endParaRPr lang="el-GR" b="1" dirty="0">
              <a:latin typeface="Arial" panose="020B0604020202020204" pitchFamily="34" charset="0"/>
            </a:endParaRPr>
          </a:p>
          <a:p>
            <a:pPr algn="r"/>
            <a:r>
              <a:rPr b="1" dirty="0" err="1">
                <a:latin typeface="Arial" panose="020B0604020202020204" pitchFamily="34" charset="0"/>
              </a:rPr>
              <a:t>Έξυ</a:t>
            </a:r>
            <a:r>
              <a:rPr b="1" dirty="0">
                <a:latin typeface="Arial" panose="020B0604020202020204" pitchFamily="34" charset="0"/>
              </a:rPr>
              <a:t>πνες καινοτόμες προσεγγίσεις και λύσεις στον τομέα των εσπεριδοειδών</a:t>
            </a:r>
          </a:p>
          <a:p>
            <a:pPr algn="r"/>
            <a:r>
              <a:rPr b="1" dirty="0">
                <a:latin typeface="Arial" panose="020B0604020202020204" pitchFamily="34" charset="0"/>
              </a:rPr>
              <a:t>23</a:t>
            </a:r>
            <a:r>
              <a:rPr lang="el-GR" b="1" dirty="0">
                <a:latin typeface="Arial" panose="020B0604020202020204" pitchFamily="34" charset="0"/>
              </a:rPr>
              <a:t>-</a:t>
            </a:r>
            <a:r>
              <a:rPr b="1" dirty="0">
                <a:latin typeface="Arial" panose="020B0604020202020204" pitchFamily="34" charset="0"/>
              </a:rPr>
              <a:t>24 </a:t>
            </a:r>
            <a:r>
              <a:rPr b="1" dirty="0" err="1">
                <a:latin typeface="Arial" panose="020B0604020202020204" pitchFamily="34" charset="0"/>
              </a:rPr>
              <a:t>Ιουλίου</a:t>
            </a:r>
            <a:r>
              <a:rPr b="1" dirty="0">
                <a:latin typeface="Arial" panose="020B0604020202020204" pitchFamily="34" charset="0"/>
              </a:rPr>
              <a:t> 2025, Ραμπ</a:t>
            </a:r>
            <a:r>
              <a:rPr b="1" dirty="0" err="1">
                <a:latin typeface="Arial" panose="020B0604020202020204" pitchFamily="34" charset="0"/>
              </a:rPr>
              <a:t>άτ</a:t>
            </a:r>
            <a:endParaRPr b="1" dirty="0">
              <a:latin typeface="Arial" panose="020B0604020202020204" pitchFamily="34" charset="0"/>
            </a:endParaRPr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id="{191BBAFE-43E9-5138-FB26-C25B94F203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730" y="6010961"/>
            <a:ext cx="710766" cy="720547"/>
          </a:xfrm>
          <a:prstGeom prst="rect">
            <a:avLst/>
          </a:prstGeom>
        </p:spPr>
      </p:pic>
      <p:pic>
        <p:nvPicPr>
          <p:cNvPr id="8" name="Imagen 53">
            <a:extLst>
              <a:ext uri="{FF2B5EF4-FFF2-40B4-BE49-F238E27FC236}">
                <a16:creationId xmlns:a16="http://schemas.microsoft.com/office/drawing/2014/main" id="{64CA163C-1320-DBE9-F4DD-24F22CAB15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917" y="6117771"/>
            <a:ext cx="1659433" cy="5069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954853-E893-70DD-FC43-4CEDD25B433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340" y="6058668"/>
            <a:ext cx="3912636" cy="60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8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E6BE0AD8-FBFA-8E46-6ED9-AE443B45B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79FA8DB-934C-518D-3555-A0BB89ED719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C5C4A2-D622-C836-04A2-02D1A24461DF}"/>
              </a:ext>
            </a:extLst>
          </p:cNvPr>
          <p:cNvSpPr/>
          <p:nvPr/>
        </p:nvSpPr>
        <p:spPr>
          <a:xfrm>
            <a:off x="0" y="313241"/>
            <a:ext cx="8585200" cy="4476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351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CC8BFD-09F9-E949-FC00-12C82739F790}"/>
              </a:ext>
            </a:extLst>
          </p:cNvPr>
          <p:cNvSpPr txBox="1">
            <a:spLocks/>
          </p:cNvSpPr>
          <p:nvPr/>
        </p:nvSpPr>
        <p:spPr>
          <a:xfrm>
            <a:off x="478798" y="284559"/>
            <a:ext cx="9166940" cy="5542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Προκλήσεις</a:t>
            </a:r>
            <a:r>
              <a:rPr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</a:t>
            </a:r>
            <a:r>
              <a:rPr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πλέγματος</a:t>
            </a:r>
            <a:r>
              <a:rPr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WEFE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56A2BB-4728-BC0F-E88D-68E64DB17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48" y="1072250"/>
            <a:ext cx="3319327" cy="2495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03A57A-3F4E-C026-C0EE-9EA144080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893" y="2285174"/>
            <a:ext cx="3432820" cy="22876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EFE1CE-5C97-87F9-DA55-BA9C51596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783" y="4125035"/>
            <a:ext cx="3433624" cy="22876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F59259-0C03-88F4-987D-F9B7D20D7354}"/>
              </a:ext>
            </a:extLst>
          </p:cNvPr>
          <p:cNvSpPr txBox="1"/>
          <p:nvPr/>
        </p:nvSpPr>
        <p:spPr>
          <a:xfrm>
            <a:off x="2070344" y="1150123"/>
            <a:ext cx="27140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Προκλήσεις</a:t>
            </a:r>
            <a:endParaRPr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6C962E-40FF-65CA-A44B-9E6E171327AA}"/>
              </a:ext>
            </a:extLst>
          </p:cNvPr>
          <p:cNvSpPr txBox="1"/>
          <p:nvPr/>
        </p:nvSpPr>
        <p:spPr>
          <a:xfrm>
            <a:off x="4167664" y="2363863"/>
            <a:ext cx="2189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Εμ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π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όδι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α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730C1D-9919-A706-A800-C256869CA814}"/>
              </a:ext>
            </a:extLst>
          </p:cNvPr>
          <p:cNvSpPr txBox="1"/>
          <p:nvPr/>
        </p:nvSpPr>
        <p:spPr>
          <a:xfrm>
            <a:off x="8355393" y="4087383"/>
            <a:ext cx="2580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</a:rPr>
              <a:t>Καταλύτες</a:t>
            </a:r>
            <a:endParaRPr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5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FD0E50FF-4B44-3E1E-BF5C-A6D57C0AF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293697-F47D-EC92-F880-4E088D9B0BD1}"/>
              </a:ext>
            </a:extLst>
          </p:cNvPr>
          <p:cNvSpPr/>
          <p:nvPr/>
        </p:nvSpPr>
        <p:spPr>
          <a:xfrm>
            <a:off x="0" y="0"/>
            <a:ext cx="12192000" cy="7609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351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97AD942-8BA3-0405-148B-C668344A8201}"/>
              </a:ext>
            </a:extLst>
          </p:cNvPr>
          <p:cNvSpPr txBox="1">
            <a:spLocks/>
          </p:cNvSpPr>
          <p:nvPr/>
        </p:nvSpPr>
        <p:spPr>
          <a:xfrm>
            <a:off x="115822" y="131586"/>
            <a:ext cx="9166940" cy="629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Προκλήσεις</a:t>
            </a:r>
            <a:endParaRPr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190627F-5E97-385C-CB25-21D63CDF2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945409"/>
              </p:ext>
            </p:extLst>
          </p:nvPr>
        </p:nvGraphicFramePr>
        <p:xfrm>
          <a:off x="115822" y="1092708"/>
          <a:ext cx="11802376" cy="5265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2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r>
                        <a:rPr lang="el-GR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Τύπος πρόκλησης</a:t>
                      </a:r>
                      <a:endParaRPr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200" b="1" i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</a:t>
                      </a:r>
                      <a:r>
                        <a:rPr sz="1200" b="1" i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r>
                        <a:rPr sz="1200" b="1" i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τάτ</a:t>
                      </a:r>
                      <a:r>
                        <a:rPr sz="1200" b="1" i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r>
                        <a:rPr sz="1200" b="1" i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ξη</a:t>
                      </a:r>
                      <a:endParaRPr sz="1200" b="1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2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Κύρι</a:t>
                      </a:r>
                      <a:r>
                        <a:rPr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 π</a:t>
                      </a:r>
                      <a:r>
                        <a:rPr sz="12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ρόκληση</a:t>
                      </a:r>
                      <a:endParaRPr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2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Περιγρ</a:t>
                      </a:r>
                      <a:r>
                        <a:rPr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r>
                        <a:rPr sz="12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φή</a:t>
                      </a:r>
                      <a:endParaRPr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l-GR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Κλίμα και περιβάλλον</a:t>
                      </a:r>
                      <a:endParaRPr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Κλιματική αλλαγή και ακραία φαινόμενα</a:t>
                      </a:r>
                      <a:endParaRPr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Προσαρμογή και μετριασμός της κλιματικής αλλαγής, με έμφαση στην ανάπτυξη ικανοτήτων αγροτών και παραγωγών. Η αυξανόμενη ένταση και συχνότητα της ξηρασίας, οι όψιμοι παγετοί, οι καύσωνες και η εμφάνιση νέων παρασίτων επηρεάζουν αρνητικά τις αποδόσεις και την ποιότητα της παραγωγής.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l-GR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Υδατικοί πόροι</a:t>
                      </a:r>
                      <a:endParaRPr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Λειψυδρία, υποβάθμιση της ποιότητας και ανεπαρκής διαχείριση υδατικών πόρων</a:t>
                      </a:r>
                      <a:endParaRPr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Ανάγκη για γενετική βελτίωση και προσαρμογή των καλλιεργειών, μείωση απωλειών νερού, αποδοτικά συστήματα άρδευσης και ενίσχυση των υποδομών. Προκλήσεις που σχετίζονται με τη ρύπανση και την </a:t>
                      </a:r>
                      <a:r>
                        <a:rPr lang="el-GR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αλατότητα</a:t>
                      </a: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το κόστος επεξεργασίας και διαχείρισης επιφανειακών και υπόγειων υδάτων, την αξιοποίηση μη συμβατικών υδατικών πόρων, τον εμπλουτισμό </a:t>
                      </a:r>
                      <a:r>
                        <a:rPr lang="el-GR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υδροφορέων</a:t>
                      </a: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και τη χρήση επεξεργασμένων λυμάτων στη γεωργία. Μετάβαση προς ανθεκτική γεωργία, συμπεριλαμβανομένης της υιοθέτησης ανανεώσιμων πηγών ενέργειας.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l-GR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Οικονομία και αγορά</a:t>
                      </a:r>
                      <a:endParaRPr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Αυξημένη οικονομική πίεση και αστάθεια αγορών</a:t>
                      </a:r>
                      <a:endParaRPr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Χαμηλές τιμές παραγωγού σε συνδυασμό με αυξανόμενο κόστος παραγωγής (ενέργεια, εισροές, μεταφορές), που εντείνουν την οικονομική πίεση. Ανάγκη εφαρμογής της προσέγγισης του Πλέγματος WEFE και καλύτερης ενσωμάτωσης των </a:t>
                      </a:r>
                      <a:r>
                        <a:rPr lang="el-GR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αγροδιατροφικών</a:t>
                      </a: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αλυσίδων αξίας.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sz="11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Κοινων</a:t>
                      </a:r>
                      <a:r>
                        <a:rPr lang="el-GR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ία</a:t>
                      </a:r>
                      <a:r>
                        <a:rPr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και </a:t>
                      </a:r>
                      <a:r>
                        <a:rPr lang="el-G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εργασία</a:t>
                      </a:r>
                      <a:endParaRPr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Δημογραφική γήρανση, περιορισμένη ανανέωση γενεών και έλλειψη εργατικού δυναμικού</a:t>
                      </a:r>
                      <a:endParaRPr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Σημαντικές κοινωνικές επιπτώσεις, δυσκολία στην ανανέωση των γενεών και στην κάλυψη των εποχικών αναγκών σε εργατικό δυναμικό.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l-GR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Τεχνολογία και βιωσιμότητα</a:t>
                      </a:r>
                      <a:endParaRPr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Χαμηλά επίπεδα καινοτομίας και επίμονες προκλήσεις βιωσιμότητας</a:t>
                      </a:r>
                      <a:endParaRPr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Περιορισμένη ανάπτυξη δεξιοτήτων και ψηφιακών εργαλείων, δυσκολίες στην υιοθέτηση </a:t>
                      </a:r>
                      <a:r>
                        <a:rPr lang="el-GR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αγροοικολογικών</a:t>
                      </a: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πρακτικών, ζητήματα που σχετίζονται με την ανακύκλωση πλαστικών και την υγεία ανθρώπων και ζώων. Ανάγκη ενίσχυσης της καινοτομίας και εφαρμογής προηγμένων τεχνολογιών στην επεξεργασία και επαναχρησιμοποίηση νερού.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l-GR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Εμπορευματοποίηση</a:t>
                      </a:r>
                      <a:endParaRPr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Ισχυρή εξάρτηση από τις αγορές και περιορισμένη προστιθέμενη αξία στην παραγωγή</a:t>
                      </a:r>
                      <a:endParaRPr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Ισχυρή εξάρτηση από περιορισμένο αριθμό αγορών και απώλεια ευκαιριών στις τοπικές και βιολογικές αγορές.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l-GR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Νομοθεσία και διοίκηση</a:t>
                      </a:r>
                      <a:endParaRPr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Ρυθμιστική πολυπλοκότητα και διοικητική γραφειοκρατία</a:t>
                      </a:r>
                      <a:endParaRPr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Ρυθμιστική αστάθεια, συχνές αλλαγές πλαισίου, δυσκολίες πρόσβασης σε επιδοτήσεις και αυξημένη διοικητική επιβάρυνση.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153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D5865297-6704-0269-2E53-A5EF45D64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2867B2-64AC-0476-0A8E-91A543211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100775"/>
              </p:ext>
            </p:extLst>
          </p:nvPr>
        </p:nvGraphicFramePr>
        <p:xfrm>
          <a:off x="160690" y="1197806"/>
          <a:ext cx="11870619" cy="4482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1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828">
                <a:tc>
                  <a:txBody>
                    <a:bodyPr/>
                    <a:lstStyle/>
                    <a:p>
                      <a:pPr algn="l"/>
                      <a:r>
                        <a:rPr lang="el-GR" sz="1100" b="1" i="0" dirty="0">
                          <a:latin typeface="Arial" panose="020B0604020202020204" pitchFamily="34" charset="0"/>
                        </a:rPr>
                        <a:t>Τύποι εμποδίων</a:t>
                      </a:r>
                      <a:endParaRPr sz="1100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sz="1100" b="1" i="0" dirty="0" err="1">
                          <a:latin typeface="Arial" panose="020B0604020202020204" pitchFamily="34" charset="0"/>
                        </a:rPr>
                        <a:t>Περιγρ</a:t>
                      </a:r>
                      <a:r>
                        <a:rPr sz="1100" b="1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sz="1100" b="1" i="0" dirty="0" err="1">
                          <a:latin typeface="Arial" panose="020B0604020202020204" pitchFamily="34" charset="0"/>
                        </a:rPr>
                        <a:t>φή</a:t>
                      </a:r>
                      <a:endParaRPr sz="1100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sz="11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Θεσμ</a:t>
                      </a:r>
                      <a:r>
                        <a:rPr lang="el-GR" sz="11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οί</a:t>
                      </a:r>
                      <a:r>
                        <a:rPr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και </a:t>
                      </a:r>
                      <a:r>
                        <a:rPr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</a:t>
                      </a:r>
                      <a:r>
                        <a:rPr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ακυβέρνηση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Θεσμικός κατακερματισμός και ανεπαρκής συντονισμός μεταξύ τομέων (νερό, ενέργεια, γεωργία, περιβάλλον).</a:t>
                      </a:r>
                      <a:b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Απουσία ολοκληρωμένων πλαισίων διακυβέρνησης για το Πλέγμα WEFE.</a:t>
                      </a:r>
                      <a:b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Αποσπασματικές τομεακές πολιτικές και αποφάσεις χωρίς </a:t>
                      </a:r>
                      <a:r>
                        <a:rPr lang="el-GR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διατομεακή</a:t>
                      </a: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συνέργεια.</a:t>
                      </a:r>
                      <a:endParaRPr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sz="11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Οικονο</a:t>
                      </a:r>
                      <a:r>
                        <a:rPr lang="el-GR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μία</a:t>
                      </a:r>
                      <a:r>
                        <a:rPr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και </a:t>
                      </a:r>
                      <a:r>
                        <a:rPr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χρημ</a:t>
                      </a:r>
                      <a:r>
                        <a:rPr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ατοδ</a:t>
                      </a:r>
                      <a:r>
                        <a:rPr lang="el-GR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ότηση</a:t>
                      </a:r>
                      <a:endParaRPr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Υψηλά αρχικά κόστη για αποδοτικά συστήματα νερού, ΑΠΕ και </a:t>
                      </a:r>
                      <a:r>
                        <a:rPr lang="el-GR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αγροοικολογικές</a:t>
                      </a: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πρακτικές.</a:t>
                      </a:r>
                      <a:b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Περιορισμένη πρόσβαση μικρών παραγωγών και συνεταιρισμών σε πράσινη χρηματοδότηση.</a:t>
                      </a:r>
                      <a:b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Ανεπαρκή οικονομικά κίνητρα ευθυγραμμισμένα με τη λογική του Πλέγματος WEFE.</a:t>
                      </a:r>
                      <a:b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Αποσπασματική παρακολούθηση και ενσωμάτωση των Στόχων Βιώσιμης Ανάπτυξης (ΣΒΑ).</a:t>
                      </a:r>
                      <a:endParaRPr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lang="el-GR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Τεχνολογία και ψηφιακά δεδομένα</a:t>
                      </a:r>
                      <a:endParaRPr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Έλλειψη ολοκληρωμένων και </a:t>
                      </a:r>
                      <a:r>
                        <a:rPr lang="el-GR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διαλειτουργικών</a:t>
                      </a: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δεδομένων μεταξύ τομέων.</a:t>
                      </a:r>
                      <a:b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Χάσμα μεταξύ επιστημονικής γνώσης και πρακτικής διαχείρισης.</a:t>
                      </a:r>
                      <a:b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Χαμηλή υιοθέτηση τεχνολογιών Πλέγματος WEFE (ψηφιακά εργαλεία, αισθητήρες, DSS).</a:t>
                      </a:r>
                      <a:b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Περιορισμένες συμβουλευτικές υπηρεσίες και εκπαιδευτικά προγράμματα για το WEFE.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sz="11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Κοινων</a:t>
                      </a:r>
                      <a:r>
                        <a:rPr lang="el-GR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ία</a:t>
                      </a:r>
                      <a:r>
                        <a:rPr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και π</a:t>
                      </a:r>
                      <a:r>
                        <a:rPr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ολιτισ</a:t>
                      </a:r>
                      <a:r>
                        <a:rPr lang="el-GR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μός</a:t>
                      </a:r>
                      <a:endParaRPr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Περιορισμένη κατανόηση της έννοιας του Πλέγματος WEFE από βασικούς φορείς.</a:t>
                      </a:r>
                      <a:b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Αντίσταση στην αλλαγή και προσκόλληση σε παραδοσιακές πρακτικές.</a:t>
                      </a:r>
                      <a:b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Έλλειψη ανάπτυξης ικανοτήτων σε ολοκληρωμένες και βιώσιμες προσεγγίσεις.</a:t>
                      </a:r>
                      <a:endParaRPr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sz="11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Περι</a:t>
                      </a:r>
                      <a:r>
                        <a:rPr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l-G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ά</a:t>
                      </a:r>
                      <a:r>
                        <a:rPr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λλον</a:t>
                      </a:r>
                      <a:r>
                        <a:rPr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και </a:t>
                      </a:r>
                      <a:r>
                        <a:rPr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χωρικ</a:t>
                      </a:r>
                      <a:r>
                        <a:rPr lang="el-G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ή ανάπτυξη</a:t>
                      </a:r>
                      <a:endParaRPr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Αυξανόμενη κλιματική ευπάθεια (ξηρασίες, καύσωνες, παγετοί).</a:t>
                      </a:r>
                      <a:b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Εδαφικές ανισότητες σε υποδομές, υπηρεσίες και θεσμική υποστήριξη, ιδίως σε αγροτικές περιοχές.</a:t>
                      </a:r>
                      <a:endParaRPr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832">
                <a:tc>
                  <a:txBody>
                    <a:bodyPr/>
                    <a:lstStyle/>
                    <a:p>
                      <a:r>
                        <a:rPr lang="el-GR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Νομοθεσία</a:t>
                      </a:r>
                      <a:endParaRPr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Άκαμπτοι τομεακοί κανονισμοί που περιορίζουν τη </a:t>
                      </a:r>
                      <a:r>
                        <a:rPr lang="el-GR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διατομεακή</a:t>
                      </a: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δράση.</a:t>
                      </a:r>
                      <a:b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Νομική αβεβαιότητα για καινοτόμες εφαρμογές (επαναχρησιμοποίηση νερού, βιοενέργεια).</a:t>
                      </a:r>
                      <a:b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Ανεπαρκής αναγνώριση των </a:t>
                      </a:r>
                      <a:r>
                        <a:rPr lang="el-GR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οικοσυστημικών</a:t>
                      </a: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υπηρεσιών στα νομικά πλαίσια.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2105A8F-4E9E-A334-FDBF-7B256CDE9E62}"/>
              </a:ext>
            </a:extLst>
          </p:cNvPr>
          <p:cNvSpPr/>
          <p:nvPr/>
        </p:nvSpPr>
        <p:spPr>
          <a:xfrm>
            <a:off x="0" y="0"/>
            <a:ext cx="12192000" cy="7609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351" dirty="0">
              <a:latin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A93A06-FCF3-F693-80EE-3BD73386355B}"/>
              </a:ext>
            </a:extLst>
          </p:cNvPr>
          <p:cNvSpPr txBox="1">
            <a:spLocks/>
          </p:cNvSpPr>
          <p:nvPr/>
        </p:nvSpPr>
        <p:spPr>
          <a:xfrm>
            <a:off x="115822" y="131586"/>
            <a:ext cx="9166940" cy="629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l-G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Εμπόδια</a:t>
            </a:r>
            <a:endParaRPr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51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8A82AD7F-003D-A0FA-0A40-1F762DCDB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67DBD7-DFFF-D069-CE6B-3C126FF6F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917096"/>
              </p:ext>
            </p:extLst>
          </p:nvPr>
        </p:nvGraphicFramePr>
        <p:xfrm>
          <a:off x="189123" y="1148531"/>
          <a:ext cx="11887055" cy="4992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2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828">
                <a:tc>
                  <a:txBody>
                    <a:bodyPr/>
                    <a:lstStyle/>
                    <a:p>
                      <a:r>
                        <a:rPr lang="el-GR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Τύποι καταλυτών</a:t>
                      </a:r>
                      <a:endParaRPr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1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Περιγρ</a:t>
                      </a:r>
                      <a:r>
                        <a:rPr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r>
                        <a:rPr sz="11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φή</a:t>
                      </a:r>
                      <a:endParaRPr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sz="11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Θεσμ</a:t>
                      </a:r>
                      <a:r>
                        <a:rPr lang="el-GR" sz="11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οί</a:t>
                      </a:r>
                      <a:r>
                        <a:rPr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και </a:t>
                      </a:r>
                      <a:r>
                        <a:rPr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</a:t>
                      </a:r>
                      <a:r>
                        <a:rPr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ακυβέρνηση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Δημιουργία </a:t>
                      </a:r>
                      <a:r>
                        <a:rPr lang="el-GR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διατομεακών</a:t>
                      </a: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μηχανισμών συντονισμού, όπως πλατφόρμες Πλέγματος (</a:t>
                      </a:r>
                      <a:r>
                        <a:rPr lang="el-GR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Nexus</a:t>
                      </a: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και κοινές τεχνικές επιτροπές.</a:t>
                      </a:r>
                    </a:p>
                    <a:p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Ανάπτυξη ολοκληρωμένων πολιτικών που αντιμετωπίζουν οριζόντια το νερό, την ενέργεια, τον </a:t>
                      </a:r>
                      <a:r>
                        <a:rPr lang="el-GR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αγροδιατροφικό</a:t>
                      </a: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τομέα και τα οικοσυστήματα.</a:t>
                      </a:r>
                    </a:p>
                    <a:p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Σχεδιασμός περιφερειακών στρατηγικών με προσέγγιση Πλέγματος (</a:t>
                      </a:r>
                      <a:r>
                        <a:rPr lang="el-GR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Nexus</a:t>
                      </a: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ενταγμένων στις στρατηγικές περιφερειακής ανάπτυξης.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sz="11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Οικονο</a:t>
                      </a:r>
                      <a:r>
                        <a:rPr lang="el-GR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μία</a:t>
                      </a:r>
                      <a:r>
                        <a:rPr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και </a:t>
                      </a:r>
                      <a:r>
                        <a:rPr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χρημ</a:t>
                      </a:r>
                      <a:r>
                        <a:rPr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ατοδ</a:t>
                      </a:r>
                      <a:r>
                        <a:rPr lang="el-GR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ότηση</a:t>
                      </a:r>
                      <a:endParaRPr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Θέσπιση πράσινων φορολογικών κινήτρων και επιδοτήσεων για έργα με </a:t>
                      </a:r>
                      <a:r>
                        <a:rPr lang="el-GR" sz="11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πολυτομεακό</a:t>
                      </a:r>
                      <a:r>
                        <a:rPr lang="el-GR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αντίκτυπο.</a:t>
                      </a:r>
                    </a:p>
                    <a:p>
                      <a:r>
                        <a:rPr lang="el-GR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Δημιουργία εξειδικευμένων χρηματοδοτικών ταμείων για το Πλέγμα </a:t>
                      </a:r>
                      <a:r>
                        <a:rPr lang="en-US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WEFE</a:t>
                      </a:r>
                      <a:r>
                        <a:rPr lang="el-GR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σε ευρωπαϊκό, εθνικό ή περιφερειακό επίπεδο.</a:t>
                      </a:r>
                      <a:endParaRPr lang="en-US" sz="11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l-GR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Ανάπτυξη μικτών χρηματοδοτικών εργαλείων (δημόσιου–ιδιωτικού τομέα) για τη στήριξη βιώσιμων έργων.</a:t>
                      </a:r>
                      <a:endParaRPr lang="en-US" sz="11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l-GR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Ενσωμάτωση της αξίας των </a:t>
                      </a:r>
                      <a:r>
                        <a:rPr lang="el-GR" sz="11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οικοσυστημικών</a:t>
                      </a:r>
                      <a:r>
                        <a:rPr lang="el-GR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υπηρεσιών στα χρηματοδοτικά και επενδυτικά μοντέλα.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lang="el-GR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Τεχνολογία και ψηφιακά δεδομένα</a:t>
                      </a:r>
                      <a:endParaRPr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Ανάπτυξη ολοκληρωμένων </a:t>
                      </a:r>
                      <a:r>
                        <a:rPr lang="el-GR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πλατφορμών</a:t>
                      </a: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δεδομένων, </a:t>
                      </a:r>
                      <a:r>
                        <a:rPr lang="el-GR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προσβάσιμων</a:t>
                      </a: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σε διαφορετικούς τομείς και φορείς.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Εφαρμογή ψηφιακών συστημάτων υποστήριξης αποφάσεων που ενσωματώνουν μεταβλητές νερού, ενέργειας, τροφίμων και οικοσυστημάτων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l-GR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ναδυόμενες</a:t>
                      </a: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τεχνολογίες (ΤΝ, ψηφιακά δίδυμα, αισθητήρες </a:t>
                      </a:r>
                      <a:r>
                        <a:rPr lang="el-GR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IoT</a:t>
                      </a: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κ.ά.).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Καθιέρωση κοινών δεικτών Πλέγματος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WEFE</a:t>
                      </a: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για εναρμονισμένη παρακολούθηση και αξιολόγηση.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sz="11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Κοινων</a:t>
                      </a:r>
                      <a:r>
                        <a:rPr lang="el-GR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ία</a:t>
                      </a:r>
                      <a:r>
                        <a:rPr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και π</a:t>
                      </a:r>
                      <a:r>
                        <a:rPr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ολιτισ</a:t>
                      </a:r>
                      <a:r>
                        <a:rPr lang="el-GR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μός</a:t>
                      </a:r>
                      <a:endParaRPr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Ανάπτυξη </a:t>
                      </a:r>
                      <a:r>
                        <a:rPr lang="el-GR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στοχευμένων</a:t>
                      </a: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εκπαιδευτικών προγραμμάτων για το Πλέγμα WEFE που απευθύνονται σε τεχνικούς, αγρότες, δημόσιες αρχές και φοιτητές.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Ενίσχυση συμμετοχικών διαδικασιών και </a:t>
                      </a:r>
                      <a:r>
                        <a:rPr lang="el-GR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συνδημιουργίας</a:t>
                      </a: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με τοπικούς φορείς και κοινότητες.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Μετασχηματισμός του αφηγήματος πολιτικής, από τομεακή λογική σε συστημική προσέγγιση.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Υλοποίηση δράσεων επίδειξης και ανάδειξη τοπικών ιστοριών επιτυχίας, με στόχο την ενίσχυση της εμπιστοσύνης και την αναπαραγωγή καλών πρακτικών.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sz="11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Περι</a:t>
                      </a:r>
                      <a:r>
                        <a:rPr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l-G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ά</a:t>
                      </a:r>
                      <a:r>
                        <a:rPr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λλον</a:t>
                      </a:r>
                      <a:r>
                        <a:rPr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και </a:t>
                      </a:r>
                      <a:r>
                        <a:rPr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χωρικ</a:t>
                      </a:r>
                      <a:r>
                        <a:rPr lang="el-G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ή ανάπτυξη</a:t>
                      </a:r>
                      <a:endParaRPr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Ανάπτυξη κοινόχρηστων πράσινων και μπλε υποδομών, όπως αναβαθμίδες, φυσικοί ταμιευτήρες και </a:t>
                      </a:r>
                      <a:r>
                        <a:rPr lang="el-GR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βιοφίλτρα</a:t>
                      </a: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Προώθηση κοινοτικής διαχείρισης φυσικών πόρων μέσω συνεργατικών μοντέλων διακυβέρνησης.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Εφαρμογή συμμετοχικών χωρικών διαγνωστικών εργαλείων για τον εντοπισμό προτεραιοτήτων και ευπαθειών υπό το πρίσμα του Πλέγματος </a:t>
                      </a:r>
                      <a:r>
                        <a:rPr lang="en-US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WEFE</a:t>
                      </a:r>
                      <a:r>
                        <a:rPr lang="el-GR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832">
                <a:tc>
                  <a:txBody>
                    <a:bodyPr/>
                    <a:lstStyle/>
                    <a:p>
                      <a:r>
                        <a:rPr lang="el-GR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Νομοθεσία</a:t>
                      </a:r>
                      <a:endParaRPr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Αναθεώρηση και εναρμόνιση του κανονιστικού πλαισίου για την ενίσχυση της </a:t>
                      </a:r>
                      <a:r>
                        <a:rPr lang="el-GR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διατομεακής</a:t>
                      </a: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δράσης (π.χ. επαναχρησιμοποίηση νερού, </a:t>
                      </a:r>
                      <a:r>
                        <a:rPr lang="el-GR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αγροβολταϊκά</a:t>
                      </a: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συστήματα).</a:t>
                      </a:r>
                    </a:p>
                    <a:p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Θέσπιση ευέλικτων και προσαρμοστικών νομικών πλαισίων που επιτρέπουν την καινοτομία και την προσαρμογή σε κλιματικά σενάρια</a:t>
                      </a:r>
                    </a:p>
                    <a:p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Ενσωμάτωση του Πλέγματος </a:t>
                      </a:r>
                      <a:r>
                        <a:rPr lang="en-US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WEFE</a:t>
                      </a: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στην περιβαλλοντική και χωρική νομοθεσία (υδρολογικά σχέδια, ΚΑΠ, χωροταξικός σχεδιασμός).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BF357C3-A0C8-183C-C0B4-0EE60A5B96D9}"/>
              </a:ext>
            </a:extLst>
          </p:cNvPr>
          <p:cNvSpPr/>
          <p:nvPr/>
        </p:nvSpPr>
        <p:spPr>
          <a:xfrm>
            <a:off x="0" y="0"/>
            <a:ext cx="12192000" cy="7609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351" dirty="0">
              <a:latin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C4FAAC-3DEC-94CB-F1B2-44B1BB6CE175}"/>
              </a:ext>
            </a:extLst>
          </p:cNvPr>
          <p:cNvSpPr txBox="1">
            <a:spLocks/>
          </p:cNvSpPr>
          <p:nvPr/>
        </p:nvSpPr>
        <p:spPr>
          <a:xfrm>
            <a:off x="115822" y="131586"/>
            <a:ext cx="9166940" cy="629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l-G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Καταλύτες</a:t>
            </a:r>
            <a:endParaRPr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32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03E241CD0EB44BDF34E8CD886C968" ma:contentTypeVersion="17" ma:contentTypeDescription="Create a new document." ma:contentTypeScope="" ma:versionID="1041689670ed2aa520f9c846f01c3499">
  <xsd:schema xmlns:xsd="http://www.w3.org/2001/XMLSchema" xmlns:xs="http://www.w3.org/2001/XMLSchema" xmlns:p="http://schemas.microsoft.com/office/2006/metadata/properties" xmlns:ns1="http://schemas.microsoft.com/sharepoint/v3" xmlns:ns2="8c876a03-befc-45d0-9293-e4fc0cedf6bf" xmlns:ns3="828f11ce-141c-4d82-96ff-da2f2d5b6387" targetNamespace="http://schemas.microsoft.com/office/2006/metadata/properties" ma:root="true" ma:fieldsID="b876dd897f112fb6212684ddeed960e3" ns1:_="" ns2:_="" ns3:_="">
    <xsd:import namespace="http://schemas.microsoft.com/sharepoint/v3"/>
    <xsd:import namespace="8c876a03-befc-45d0-9293-e4fc0cedf6bf"/>
    <xsd:import namespace="828f11ce-141c-4d82-96ff-da2f2d5b63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876a03-befc-45d0-9293-e4fc0cedf6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708e94d-1d5b-4a24-abc9-0fd97dbe82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f11ce-141c-4d82-96ff-da2f2d5b63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4a48c67-d14e-4abb-b667-e08f1e218dd1}" ma:internalName="TaxCatchAll" ma:showField="CatchAllData" ma:web="828f11ce-141c-4d82-96ff-da2f2d5b63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876a03-befc-45d0-9293-e4fc0cedf6bf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828f11ce-141c-4d82-96ff-da2f2d5b6387" xsi:nil="true"/>
  </documentManagement>
</p:properties>
</file>

<file path=customXml/itemProps1.xml><?xml version="1.0" encoding="utf-8"?>
<ds:datastoreItem xmlns:ds="http://schemas.openxmlformats.org/officeDocument/2006/customXml" ds:itemID="{43E0E9AE-5A16-4C3D-A093-7B967BBACA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EF7E4D-6B29-46B1-9375-77F9864655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c876a03-befc-45d0-9293-e4fc0cedf6bf"/>
    <ds:schemaRef ds:uri="828f11ce-141c-4d82-96ff-da2f2d5b63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0758A3-0BB4-4924-BE97-96AA67B42761}">
  <ds:schemaRefs>
    <ds:schemaRef ds:uri="http://schemas.microsoft.com/office/2006/metadata/properties"/>
    <ds:schemaRef ds:uri="http://schemas.microsoft.com/office/infopath/2007/PartnerControls"/>
    <ds:schemaRef ds:uri="8c876a03-befc-45d0-9293-e4fc0cedf6bf"/>
    <ds:schemaRef ds:uri="http://schemas.microsoft.com/sharepoint/v3"/>
    <ds:schemaRef ds:uri="828f11ce-141c-4d82-96ff-da2f2d5b638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1082</Words>
  <Application>Microsoft Office PowerPoint</Application>
  <PresentationFormat>Widescreen</PresentationFormat>
  <Paragraphs>96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Johanna Schaepling</dc:creator>
  <cp:lastModifiedBy>Andriani Galani (NTUA)</cp:lastModifiedBy>
  <cp:revision>39</cp:revision>
  <cp:lastPrinted>2025-06-16T23:09:13Z</cp:lastPrinted>
  <dcterms:created xsi:type="dcterms:W3CDTF">2025-03-24T14:12:05Z</dcterms:created>
  <dcterms:modified xsi:type="dcterms:W3CDTF">2026-01-21T15:33:09Z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0x01010049103E241CD0EB44BDF34E8CD886C968</vt:lpwstr>
  </property>
</Properties>
</file>