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147469698" r:id="rId5"/>
    <p:sldId id="2147469729" r:id="rId6"/>
    <p:sldId id="2147469731" r:id="rId7"/>
    <p:sldId id="2147469741" r:id="rId8"/>
    <p:sldId id="2147469740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2F2F2"/>
    <a:srgbClr val="3B7D23"/>
    <a:srgbClr val="D9F2D0"/>
    <a:srgbClr val="8496B0"/>
    <a:srgbClr val="89857F"/>
    <a:srgbClr val="000000"/>
    <a:srgbClr val="163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14" autoAdjust="0"/>
    <p:restoredTop sz="94626"/>
  </p:normalViewPr>
  <p:slideViewPr>
    <p:cSldViewPr snapToGrid="0" showGuides="1">
      <p:cViewPr varScale="1">
        <p:scale>
          <a:sx n="77" d="100"/>
          <a:sy n="77" d="100"/>
        </p:scale>
        <p:origin x="11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B3FD-A6EF-E344-A8FC-90FA6C0B4C90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8910D-5897-C04D-8F4F-AF9BC3CBBBC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70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xmlns="" id="{7E0CEFAC-FCDD-6B5C-E506-E1FBDD829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xmlns="" id="{C201D7A6-480E-7E64-932E-1C6E9DC454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xmlns="" id="{89C69671-6B04-46F8-DC57-AA97949222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it-IT" dirty="0"/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xmlns="" id="{7055631D-BC81-EDF5-19A9-784E8C0FD7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644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xmlns="" id="{2638D472-3740-B5CD-FE35-4788D3DDB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xmlns="" id="{86CA0ED2-7283-8A93-5D53-A1385A0DFD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xmlns="" id="{AC17D0A7-8B21-C06D-9DAD-1B2AE04945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it-IT" dirty="0"/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xmlns="" id="{F9FCEFC2-975D-49EE-0231-8B9856CD4F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13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xmlns="" id="{064F0942-3E5F-B233-15EE-860EEB23E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xmlns="" id="{29430404-1D45-2D12-BF69-D0D92B4971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xmlns="" id="{B9B9B5FC-2D13-DF19-EFA9-EE5E7824C4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it-IT" dirty="0"/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xmlns="" id="{F2920AE8-091C-B924-A33F-29733CC8F0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534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xmlns="" id="{7F3BA2D3-12B4-A110-0028-B9E527BD3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xmlns="" id="{C92C317C-C857-9EEA-BDC4-DC7B725B29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xmlns="" id="{02A8EFA6-19EC-44A0-1226-A21E8DA1F0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it-IT" dirty="0"/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xmlns="" id="{E28BE9A7-7D22-4C2D-8DA8-86897FA5E3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4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C7490B-0B76-FD7C-1E13-FEBCC202A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3895"/>
            <a:ext cx="9144000" cy="16060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CF758F-4C49-9132-D511-47E1B7DDA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0AF398-AF8D-797A-9EBA-4BE6286B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x-none" smtClean="0"/>
              <a:t>27/01/2026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D4334F-3DDA-5F20-F35A-31ABBF31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A7B7BA-BE0A-2C18-B9E2-3FB1164A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168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353DC-2AD9-A7A8-F891-8AD270F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4E128E-88F8-0E53-8ABA-1242027B4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179860-3580-9450-C751-DEC90127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x-none" smtClean="0"/>
              <a:t>27/01/2026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736BE-9871-0DB1-D1A1-0A832732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7F837-3224-F2C5-2FB0-6158995B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838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4CD6B-659A-28B5-3D53-1929E3A0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9333F-7EF1-6B34-ED4E-027E2ED8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00CFB2-D6C5-4751-67CF-FF68B393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x-none" smtClean="0"/>
              <a:t>27/01/2026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D75C84-7561-565C-2EF7-3F46D02A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CEE9A-2BD9-5FEB-54D8-F04071D3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227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7F481-713E-A2FD-A84B-D416CADB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61322"/>
            <a:ext cx="10515600" cy="26011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1A6DA1-6CFA-485D-BE53-106A4ACC9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3D9876-0136-2DD5-BE7E-997B3C58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x-none" smtClean="0"/>
              <a:t>27/01/2026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5827E3-A87A-4102-B368-979EC3C3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F6572F-7B08-8337-03B3-66F7BABC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99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BA3B5-E5E0-3C0E-35EC-AE76930B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A51C8-C15A-EF24-613F-60C3405EA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2729"/>
            <a:ext cx="5181600" cy="4264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331F73-81EA-1DB2-4C3C-21D4C6313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2729"/>
            <a:ext cx="5181600" cy="4264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24409D-8B31-68E3-E67E-0DA2F979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x-none" smtClean="0"/>
              <a:t>27/01/2026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1CB8CB-A507-61ED-BEF4-7FB5F4EC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321359-7B32-4FB5-1172-541C79FD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728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EDC95C-37AC-F93E-CC05-0891A7DB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7708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734182-868D-79C0-BD7E-B4B2855E9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9235"/>
            <a:ext cx="5157787" cy="565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C1BA23-0FCD-3E9D-8E3E-8823A9AE1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8DCD6E2-F0F6-9C2B-2DFC-75470270F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9235"/>
            <a:ext cx="5183188" cy="565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273A28B-7711-88F1-39C7-5BBBA0EDE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E5D9ED8-D349-7D70-11D6-7BB7110D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x-none" smtClean="0"/>
              <a:t>27/01/2026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F3EFB4-E565-D235-E4AB-98F6C9024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34A5554-EBCD-A114-170D-3EF6BC71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282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2C032-DF55-857D-4D7C-FA801EE2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2D80E16-3D4D-D8BD-128E-F386D32D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x-none" smtClean="0"/>
              <a:t>27/01/2026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4D3525-9F80-C137-EE8E-4FA91229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8691C1-3D5A-542A-BA56-3DBF6B58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274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4F5EF92-DFAE-8560-4882-6D66DCC8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x-none" smtClean="0"/>
              <a:t>27/01/2026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D434A8D-6E1D-E0B0-8A85-65494ECB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A7B170-0434-2A9D-0AB6-50878A4D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017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124635-F63F-5502-46A3-7BEDE6F9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43C513-AA6C-4904-41E3-AC4B5286D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B5DC80-7DAB-28A9-6F0F-525E11580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CA2931-D6A5-FA65-8994-C4173C60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x-none" smtClean="0"/>
              <a:t>27/01/2026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322A18-AA6C-9DDD-7DC7-99F3D12C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642EEA-4656-8355-4EE3-8DB5D246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787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A32139-2EAA-929E-7FC1-B1FA63C1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40A51C-91C0-A649-D0C4-3949CC4FD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56904"/>
            <a:ext cx="6172200" cy="3904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E81995-C857-99E0-89AF-A25F6F066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2E66CF-EECC-6895-8CAF-B382B80C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x-none" smtClean="0"/>
              <a:t>27/01/2026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E7830C-602A-6D7F-1332-ACFCC669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2019B2-A68E-605B-3B96-7B6BE76C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300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3474FF6-C484-DF42-9686-06CFDA80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DE0432-1C49-36B3-1C7C-810FC2731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70157"/>
            <a:ext cx="10515600" cy="420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748E18-5B91-C771-1B2D-1868AB414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F3F043-7C60-4FBD-BD06-C7ECFE759956}" type="datetimeFigureOut">
              <a:rPr lang="x-none" smtClean="0"/>
              <a:t>27/01/2026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CCCAAC-39AD-0672-B586-E454305C8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D6B0B1-FE34-AF34-7A9E-3CF1E93B6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3A4A6-0F04-4DC4-8EF4-54C9814795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802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64C4A6-466C-580A-A8A1-60471AB19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E01794-0461-9D97-6D8E-401F5C0D0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52">
            <a:extLst>
              <a:ext uri="{FF2B5EF4-FFF2-40B4-BE49-F238E27FC236}">
                <a16:creationId xmlns:a16="http://schemas.microsoft.com/office/drawing/2014/main" xmlns="" id="{FCC49FE0-10DF-416F-FFF5-6E5B4148F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17" y="365950"/>
            <a:ext cx="2305196" cy="1292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DD26DD-BE10-A0DF-1378-85D548035967}"/>
              </a:ext>
            </a:extLst>
          </p:cNvPr>
          <p:cNvSpPr txBox="1"/>
          <p:nvPr/>
        </p:nvSpPr>
        <p:spPr>
          <a:xfrm>
            <a:off x="6131490" y="554617"/>
            <a:ext cx="549892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sz="2400" b="1" dirty="0" err="1"/>
              <a:t>ترابط</a:t>
            </a:r>
            <a:r>
              <a:rPr sz="2400" b="1" dirty="0"/>
              <a:t> </a:t>
            </a:r>
            <a:r>
              <a:rPr sz="2400" b="1" dirty="0" err="1"/>
              <a:t>الماء</a:t>
            </a:r>
            <a:r>
              <a:rPr sz="2400" b="1" dirty="0"/>
              <a:t> </a:t>
            </a:r>
            <a:r>
              <a:rPr sz="2400" b="1" dirty="0" err="1"/>
              <a:t>والطاقة</a:t>
            </a:r>
            <a:r>
              <a:rPr sz="2400" b="1" dirty="0"/>
              <a:t> </a:t>
            </a:r>
            <a:r>
              <a:rPr sz="2400" b="1" dirty="0" err="1"/>
              <a:t>والغذاء</a:t>
            </a:r>
            <a:r>
              <a:rPr sz="2400" b="1" dirty="0"/>
              <a:t> </a:t>
            </a:r>
            <a:r>
              <a:rPr sz="2400" b="1" dirty="0" err="1"/>
              <a:t>والنظم</a:t>
            </a:r>
            <a:r>
              <a:rPr sz="2400" b="1" dirty="0"/>
              <a:t> </a:t>
            </a:r>
            <a:r>
              <a:rPr sz="2400" b="1" dirty="0" err="1"/>
              <a:t>البيئية</a:t>
            </a:r>
            <a:r>
              <a:rPr sz="2400" b="1" dirty="0"/>
              <a:t>: </a:t>
            </a:r>
            <a:r>
              <a:rPr sz="2400" b="1" dirty="0" err="1"/>
              <a:t>مناهج</a:t>
            </a:r>
            <a:r>
              <a:rPr sz="2400" b="1" dirty="0"/>
              <a:t> </a:t>
            </a:r>
            <a:r>
              <a:rPr sz="2400" b="1" dirty="0" err="1"/>
              <a:t>وحلول</a:t>
            </a:r>
            <a:r>
              <a:rPr sz="2400" b="1" dirty="0"/>
              <a:t> </a:t>
            </a:r>
            <a:r>
              <a:rPr sz="2400" b="1" dirty="0" err="1"/>
              <a:t>مبتكرة</a:t>
            </a:r>
            <a:r>
              <a:rPr sz="2400" b="1" dirty="0"/>
              <a:t> </a:t>
            </a:r>
            <a:r>
              <a:rPr sz="2400" b="1" dirty="0" err="1"/>
              <a:t>ذكية</a:t>
            </a:r>
            <a:r>
              <a:rPr sz="2400" b="1" dirty="0"/>
              <a:t> </a:t>
            </a:r>
            <a:r>
              <a:rPr sz="2400" b="1" dirty="0" err="1"/>
              <a:t>في</a:t>
            </a:r>
            <a:r>
              <a:rPr sz="2400" b="1" dirty="0"/>
              <a:t> </a:t>
            </a:r>
            <a:r>
              <a:rPr sz="2400" b="1" dirty="0" err="1"/>
              <a:t>قطاع</a:t>
            </a:r>
            <a:r>
              <a:rPr sz="2400" b="1" dirty="0"/>
              <a:t> </a:t>
            </a:r>
            <a:r>
              <a:rPr sz="2400" b="1" dirty="0" err="1"/>
              <a:t>الحمضيات</a:t>
            </a:r>
            <a:endParaRPr sz="2400" b="1" dirty="0"/>
          </a:p>
          <a:p>
            <a:pPr algn="r" rtl="1"/>
            <a:endParaRPr lang="fr-MA" sz="2400" b="1" dirty="0"/>
          </a:p>
          <a:p>
            <a:pPr algn="r" rtl="1"/>
            <a:r>
              <a:rPr lang="ar-AE" sz="2400" b="1" dirty="0"/>
              <a:t>23 و 24 يوليوز 2025</a:t>
            </a:r>
            <a:r>
              <a:rPr lang="fr-FR" sz="2400" b="1" dirty="0"/>
              <a:t>,</a:t>
            </a:r>
            <a:r>
              <a:rPr lang="ar-AE" sz="2400" b="1" dirty="0"/>
              <a:t> الرباط</a:t>
            </a:r>
            <a:endParaRPr sz="2400" b="1" dirty="0"/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xmlns="" id="{191BBAFE-43E9-5138-FB26-C25B94F203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730" y="6010961"/>
            <a:ext cx="710766" cy="720547"/>
          </a:xfrm>
          <a:prstGeom prst="rect">
            <a:avLst/>
          </a:prstGeom>
        </p:spPr>
      </p:pic>
      <p:pic>
        <p:nvPicPr>
          <p:cNvPr id="8" name="Imagen 53">
            <a:extLst>
              <a:ext uri="{FF2B5EF4-FFF2-40B4-BE49-F238E27FC236}">
                <a16:creationId xmlns:a16="http://schemas.microsoft.com/office/drawing/2014/main" xmlns="" id="{64CA163C-1320-DBE9-F4DD-24F22CAB1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17" y="6117771"/>
            <a:ext cx="1659433" cy="506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A954853-E893-70DD-FC43-4CEDD25B43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340" y="6058668"/>
            <a:ext cx="3912636" cy="6033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5885" y="2678893"/>
            <a:ext cx="11411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MA" sz="3600" b="1" dirty="0"/>
              <a:t>مشروع 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:SURE NEXUS </a:t>
            </a:r>
            <a:r>
              <a:rPr lang="ar-MA" sz="3600" b="1" dirty="0">
                <a:latin typeface="Arial" panose="020B0604020202020204" pitchFamily="34" charset="0"/>
                <a:cs typeface="Arial" panose="020B0604020202020204" pitchFamily="34" charset="0"/>
              </a:rPr>
              <a:t>التحديات والعوائق والعوامل المساعدة لمشروع 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WEFE NEXUS</a:t>
            </a:r>
          </a:p>
        </p:txBody>
      </p:sp>
    </p:spTree>
    <p:extLst>
      <p:ext uri="{BB962C8B-B14F-4D97-AF65-F5344CB8AC3E}">
        <p14:creationId xmlns:p14="http://schemas.microsoft.com/office/powerpoint/2010/main" val="341618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xmlns="" id="{E6BE0AD8-FBFA-8E46-6ED9-AE443B45B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79FA8DB-934C-518D-3555-A0BB89ED7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4"/>
          <a:stretch>
            <a:fillRect/>
          </a:stretch>
        </p:blipFill>
        <p:spPr>
          <a:xfrm>
            <a:off x="0" y="12526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C5C4A2-D622-C836-04A2-02D1A24461DF}"/>
              </a:ext>
            </a:extLst>
          </p:cNvPr>
          <p:cNvSpPr/>
          <p:nvPr/>
        </p:nvSpPr>
        <p:spPr>
          <a:xfrm>
            <a:off x="0" y="313241"/>
            <a:ext cx="8585200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34CC8BFD-09F9-E949-FC00-12C82739F790}"/>
              </a:ext>
            </a:extLst>
          </p:cNvPr>
          <p:cNvSpPr txBox="1">
            <a:spLocks/>
          </p:cNvSpPr>
          <p:nvPr/>
        </p:nvSpPr>
        <p:spPr>
          <a:xfrm>
            <a:off x="115822" y="222413"/>
            <a:ext cx="8069711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r" rtl="1"/>
            <a:r>
              <a:rPr lang="ar-MA" dirty="0" smtClean="0">
                <a:solidFill>
                  <a:schemeClr val="bg1"/>
                </a:solidFill>
                <a:cs typeface="+mn-cs"/>
              </a:rPr>
              <a:t>تحديات</a:t>
            </a:r>
            <a:r>
              <a:rPr lang="fr-FR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WEFE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NEXUS  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56A2BB-4728-BC0F-E88D-68E64DB17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48" y="1072250"/>
            <a:ext cx="3319327" cy="2495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03A57A-3F4E-C026-C0EE-9EA144080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893" y="2285174"/>
            <a:ext cx="3432820" cy="2287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EFE1CE-5C97-87F9-DA55-BA9C51596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783" y="4125035"/>
            <a:ext cx="3433624" cy="22876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7F59259-0C03-88F4-987D-F9B7D20D7354}"/>
              </a:ext>
            </a:extLst>
          </p:cNvPr>
          <p:cNvSpPr txBox="1"/>
          <p:nvPr/>
        </p:nvSpPr>
        <p:spPr>
          <a:xfrm>
            <a:off x="595355" y="3630300"/>
            <a:ext cx="271400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MA" sz="2400" b="1" dirty="0"/>
              <a:t>التحديات</a:t>
            </a:r>
            <a:endParaRPr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E6C962E-40FF-65CA-A44B-9E6E171327AA}"/>
              </a:ext>
            </a:extLst>
          </p:cNvPr>
          <p:cNvSpPr txBox="1"/>
          <p:nvPr/>
        </p:nvSpPr>
        <p:spPr>
          <a:xfrm>
            <a:off x="4672727" y="1756520"/>
            <a:ext cx="21891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sz="2400" b="1" dirty="0" err="1"/>
              <a:t>العوائق</a:t>
            </a:r>
            <a:endParaRPr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F730C1D-9919-A706-A800-C256869CA814}"/>
              </a:ext>
            </a:extLst>
          </p:cNvPr>
          <p:cNvSpPr txBox="1"/>
          <p:nvPr/>
        </p:nvSpPr>
        <p:spPr>
          <a:xfrm>
            <a:off x="8869780" y="3568178"/>
            <a:ext cx="258069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sz="2400" b="1" dirty="0" err="1"/>
              <a:t>العوامل</a:t>
            </a:r>
            <a:r>
              <a:rPr sz="2400" b="1" dirty="0"/>
              <a:t> </a:t>
            </a:r>
            <a:r>
              <a:rPr sz="2400" b="1" dirty="0" err="1"/>
              <a:t>الميسرة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218075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xmlns="" id="{FD0E50FF-4B44-3E1E-BF5C-A6D57C0AF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293697-F47D-EC92-F880-4E088D9B0BD1}"/>
              </a:ext>
            </a:extLst>
          </p:cNvPr>
          <p:cNvSpPr/>
          <p:nvPr/>
        </p:nvSpPr>
        <p:spPr>
          <a:xfrm>
            <a:off x="125260" y="-1423"/>
            <a:ext cx="11095630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597AD942-8BA3-0405-148B-C668344A8201}"/>
              </a:ext>
            </a:extLst>
          </p:cNvPr>
          <p:cNvSpPr txBox="1">
            <a:spLocks/>
          </p:cNvSpPr>
          <p:nvPr/>
        </p:nvSpPr>
        <p:spPr>
          <a:xfrm>
            <a:off x="1707342" y="-92250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r" rtl="1"/>
            <a:r>
              <a:rPr dirty="0" smtClean="0">
                <a:solidFill>
                  <a:schemeClr val="bg1"/>
                </a:solidFill>
              </a:rPr>
              <a:t>-1 </a:t>
            </a:r>
            <a:r>
              <a:rPr lang="ar-MA" dirty="0" err="1" smtClean="0">
                <a:solidFill>
                  <a:schemeClr val="bg1"/>
                </a:solidFill>
              </a:rPr>
              <a:t>االتحديات</a:t>
            </a:r>
            <a:endParaRPr lang="ar-MA" dirty="0" smtClean="0">
              <a:solidFill>
                <a:schemeClr val="bg1"/>
              </a:solidFill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A190627F-5E97-385C-CB25-21D63CDF2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47911"/>
              </p:ext>
            </p:extLst>
          </p:nvPr>
        </p:nvGraphicFramePr>
        <p:xfrm>
          <a:off x="125261" y="446249"/>
          <a:ext cx="11900488" cy="62187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69139"/>
                <a:gridCol w="3386667"/>
                <a:gridCol w="897466"/>
                <a:gridCol w="1747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0251"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الوصف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التحدي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الرئيسي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الترتيب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المجال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1390"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التكيف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والتخفيف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تطوير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قدرات</a:t>
                      </a:r>
                      <a:r>
                        <a:rPr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ar-M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</a:t>
                      </a:r>
                      <a:r>
                        <a:rPr sz="1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لمزارعين</a:t>
                      </a:r>
                      <a:r>
                        <a:rPr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والمنتجين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تؤثر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شدة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وتواتر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الجفاف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والصقيع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المتأخر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وموجات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الحر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والآفات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الجديدة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على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المحاصيل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والجودة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تغير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المناخ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والظواهر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المتطرفة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1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المناخي والبيئي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9769"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تحسين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وراثي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وتكيف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أفضل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،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انخفاض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التدفقات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،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الحاجة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إلى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الري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الفعال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،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والبنية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التحتية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المحدودة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التلوث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،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بما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في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ذلك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الملوحة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تكلفة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معالجة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وإدارة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المياه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)</a:t>
                      </a:r>
                      <a:r>
                        <a:rPr sz="1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السطحية</a:t>
                      </a:r>
                      <a:r>
                        <a:rPr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والجوفية</a:t>
                      </a:r>
                      <a:r>
                        <a:rPr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(</a:t>
                      </a:r>
                      <a:r>
                        <a:rPr sz="1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تثمين</a:t>
                      </a:r>
                      <a:r>
                        <a:rPr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المياه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إعادة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تغذية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المياه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الجوفية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استخدام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مياه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الصرف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في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الزراعة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الزراعة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المرنة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بما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في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ذلك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اعتماد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الطاقة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المتجددة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ندرة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المياه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والجودة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والإدارة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1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الموارد المائية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251"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انخفاض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أسعار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المزرعة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وارتفاع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تكاليف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الإنتاج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)</a:t>
                      </a:r>
                      <a:r>
                        <a:rPr sz="1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الطاقة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،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المدخلات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، </a:t>
                      </a:r>
                      <a:r>
                        <a:rPr sz="1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النقل</a:t>
                      </a:r>
                      <a:r>
                        <a:rPr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(</a:t>
                      </a:r>
                      <a:r>
                        <a:rPr sz="1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تنفيذ</a:t>
                      </a:r>
                      <a:r>
                        <a:rPr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ترابط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, </a:t>
                      </a:r>
                      <a:r>
                        <a:rPr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WEFE. </a:t>
                      </a:r>
                      <a:r>
                        <a:rPr sz="1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دمج</a:t>
                      </a:r>
                      <a:r>
                        <a:rPr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سلاسل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القيمة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الضغوط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الاقتصادية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والسوقية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2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الاقتصادي والسوقي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251"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آثار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وأعباء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اجتماعية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صعوبة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في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إيجاد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خلفاء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شباب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وتلبية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الطلب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على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العمالة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الموسمية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تجديد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الأجيال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ونقص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العمالة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الاجتماعي والعمالي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1390"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ضعف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بناء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القدرات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والرقمنة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وصعوبات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في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تنفيذ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الممارسات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الزراعية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البيئية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إعادة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تدوير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البلاستيك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وصحة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الإنسان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والحيوان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الابتكار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في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معالجة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المياه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الابتكار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المتقدم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في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معالجة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المياه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انخفاض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الابتكار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وتحديات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الاستدامة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s-ES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3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التقني والمستدام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251"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الاعتماد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على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عدد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قليل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من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الأسواق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وضياع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الفرص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في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الأسواق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المحلية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/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العضوية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الاعتماد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على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السوق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ونقص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القيمة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المضافة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التسويق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التجاري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251"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التغيرات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المستمرة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،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صعوبة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الوصول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إلى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الدعم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،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والعبء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الإداري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التعقيد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التنظيمي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والبيروقراطية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التنظيمي والاداري</a:t>
                      </a:r>
                      <a:endParaRPr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15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xmlns="" id="{D5865297-6704-0269-2E53-A5EF45D64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854D62-8076-11EB-AE9E-6876D20CE782}"/>
              </a:ext>
            </a:extLst>
          </p:cNvPr>
          <p:cNvSpPr/>
          <p:nvPr/>
        </p:nvSpPr>
        <p:spPr>
          <a:xfrm>
            <a:off x="-1" y="126978"/>
            <a:ext cx="11682483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35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1C41535-0FF3-472B-4416-1891C471C8BD}"/>
              </a:ext>
            </a:extLst>
          </p:cNvPr>
          <p:cNvSpPr txBox="1">
            <a:spLocks/>
          </p:cNvSpPr>
          <p:nvPr/>
        </p:nvSpPr>
        <p:spPr>
          <a:xfrm>
            <a:off x="2164960" y="36150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r" rtl="1"/>
            <a:r>
              <a:rPr dirty="0" smtClean="0">
                <a:solidFill>
                  <a:schemeClr val="bg1"/>
                </a:solidFill>
              </a:rPr>
              <a:t>-2 </a:t>
            </a:r>
            <a:r>
              <a:rPr dirty="0" err="1">
                <a:solidFill>
                  <a:schemeClr val="bg1"/>
                </a:solidFill>
              </a:rPr>
              <a:t>العوائق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12867B2-64AC-0476-0A8E-91A54321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02296"/>
              </p:ext>
            </p:extLst>
          </p:nvPr>
        </p:nvGraphicFramePr>
        <p:xfrm>
          <a:off x="118533" y="665943"/>
          <a:ext cx="11819467" cy="60219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0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8267"/>
              </a:tblGrid>
              <a:tr h="587828"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الوصف</a:t>
                      </a:r>
                      <a:endParaRPr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نوع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العائق</a:t>
                      </a:r>
                      <a:endParaRPr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تفتت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مؤسسي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نقص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التنسيق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الإدارات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المياه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،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الطاقة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،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الزراعة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، 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البيئة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غياب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حوكمة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WEFE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متكاملة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نقص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الأطر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القانونية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أو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الاستراتيجيات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لمعالجة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الترابط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بشكل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شامل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fr-FR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قرارات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قطاعية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منفصلة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تطوير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سياسات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المياه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أو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الطاقة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أو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الغذاء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بشكل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منفصل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مؤسسي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M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وحوكمي</a:t>
                      </a:r>
                      <a:endParaRPr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تكاليف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أولية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استثمارات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أنظمة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كفاءة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المياه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والطاقة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المتجددة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أو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الممارسات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الزراعية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البيئية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fr-FR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وصول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محدود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إلى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التمويل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الأخضر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يواجه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المنتجون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الصغار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والتعاونيات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صعوبة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الوصول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إلى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أدوات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مالية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مستدامة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fr-FR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نقص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الحوافز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الاقتصادية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المتوافقة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مع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الترابط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غالبًا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لا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تعزز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الإعانات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الممارسات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القطاعات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fr-FR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متابعة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وتطوير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أهداف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التنمية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المستدامة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اقتصادي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ومالي</a:t>
                      </a:r>
                      <a:endParaRPr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نقص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البيانات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المتكاملة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عبر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القطاعات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المياه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والطاقة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والإنتاج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والنظم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البيئية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</a:p>
                    <a:p>
                      <a:pPr algn="r" rtl="1"/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فجوة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العلم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والإدارة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الصعب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تطبيق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النتائج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العلمية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أو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ترجمتها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إلى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إجراءات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عملية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fr-FR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انخفاض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تبني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تقنيات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الترابط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صعوبات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تنفيذ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التقنيات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الرقمية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وأجهزة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الاستشعار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وأنظمة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دعم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القرار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وغيرها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fr-FR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تطوير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خدمات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الاستشارات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والإرشاد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عبر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القطاعات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fr-FR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تطوير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المناهج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النظام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التعليمي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لدمج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الدائرية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وأركان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ترابط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WEFE</a:t>
                      </a:r>
                      <a:endParaRPr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تقني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وبيانات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المشاركة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والاستخدام</a:t>
                      </a:r>
                      <a:endParaRPr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الوعي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بمفهوم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الترابط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المنتجين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M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والتقنيين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وصناع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السياسات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fr-FR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مقاومة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التغيير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قبل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الجهات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المعتادة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على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الطرق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التقليدية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fr-FR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نقص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التدريب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وبناء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القدرات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الأساليب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المتكاملة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والمستدامة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اجتماعي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وثقافي</a:t>
                      </a:r>
                      <a:endParaRPr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تؤدي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زيادة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هشاشة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المناخ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الجفاف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والصقيع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وموجات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الحر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إلى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الضغط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على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جميع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القطاعات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fr-FR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توجد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تفاوتات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إقليمية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البنية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التحتية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والوصول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إلى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الخدمات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والدعم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المؤسسي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خاصة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المناطق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الريفية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بيئي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وإقليمي</a:t>
                      </a:r>
                      <a:endParaRPr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7832"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تعوق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اللوائح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القطاعية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الصارمة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العمل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القطاعات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مثل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متطلبات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المياه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تتجاهل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الاستخدامات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الطاقية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البيئية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</a:p>
                    <a:p>
                      <a:pPr algn="r" rtl="1"/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عدم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اليقين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القانوني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بشأن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الابتكار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،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خاصة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مجالات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مثل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إعادة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استخدام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المياه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أو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الطاقة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الحيوية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fr-FR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عدم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الاعتراف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بخدمات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النظم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البيئية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الأطر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القانونية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تنظيمي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وقانوني</a:t>
                      </a:r>
                      <a:endParaRPr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51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xmlns="" id="{8A82AD7F-003D-A0FA-0A40-1F762DCDB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2A9D5BB-2E7C-B5B1-F104-6EB2209C9E37}"/>
              </a:ext>
            </a:extLst>
          </p:cNvPr>
          <p:cNvSpPr/>
          <p:nvPr/>
        </p:nvSpPr>
        <p:spPr>
          <a:xfrm>
            <a:off x="214666" y="44510"/>
            <a:ext cx="11477745" cy="4524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E548B0B-E93E-8AB7-ADBD-883D8CD1B0E6}"/>
              </a:ext>
            </a:extLst>
          </p:cNvPr>
          <p:cNvSpPr txBox="1">
            <a:spLocks/>
          </p:cNvSpPr>
          <p:nvPr/>
        </p:nvSpPr>
        <p:spPr>
          <a:xfrm>
            <a:off x="2350560" y="-35003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r" rtl="1"/>
            <a:r>
              <a:rPr dirty="0" smtClean="0">
                <a:solidFill>
                  <a:schemeClr val="bg1"/>
                </a:solidFill>
              </a:rPr>
              <a:t>-3 </a:t>
            </a:r>
            <a:r>
              <a:rPr dirty="0" err="1">
                <a:solidFill>
                  <a:schemeClr val="bg1"/>
                </a:solidFill>
              </a:rPr>
              <a:t>العوامل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الميسرة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967DBD7-DFFF-D069-CE6B-3C126FF6F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590650"/>
              </p:ext>
            </p:extLst>
          </p:nvPr>
        </p:nvGraphicFramePr>
        <p:xfrm>
          <a:off x="214666" y="594327"/>
          <a:ext cx="11692412" cy="603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38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4389"/>
              </a:tblGrid>
              <a:tr h="359832"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الوصف</a:t>
                      </a:r>
                      <a:endParaRPr sz="18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800" b="1" dirty="0" err="1">
                          <a:solidFill>
                            <a:schemeClr val="tx1"/>
                          </a:solidFill>
                          <a:cs typeface="+mn-cs"/>
                        </a:rPr>
                        <a:t>نوع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العامل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الميسر</a:t>
                      </a:r>
                      <a:endParaRPr sz="18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1992"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إنشاء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مساحات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للتنسيق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بين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القطاعات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)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cs typeface="+mn-cs"/>
                        </a:rPr>
                        <a:t>منصات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ترابط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،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لجان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تقنية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cs typeface="+mn-cs"/>
                        </a:rPr>
                        <a:t>مشتركة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.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(</a:t>
                      </a:r>
                      <a:endParaRPr sz="16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سياسات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عامة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متكاملة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تعالج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المياه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والطاقة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والغذاء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والنظم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البيئية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بشكل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عرضي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.</a:t>
                      </a:r>
                    </a:p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خطط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إقليمية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تعتمد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نهج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الترابط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ضمن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استراتيجيات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التنمية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الإقليمية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 smtClean="0">
                          <a:solidFill>
                            <a:schemeClr val="tx1"/>
                          </a:solidFill>
                          <a:cs typeface="+mn-cs"/>
                        </a:rPr>
                        <a:t>مؤسسي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ar-M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وحوكمي</a:t>
                      </a:r>
                      <a:endParaRPr sz="16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3694"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حوافز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ضريبية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خضراء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أو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إعانات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لمشاريع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ذات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تأثير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متعدد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القطاعات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.</a:t>
                      </a:r>
                    </a:p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صناديق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تمويل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خاصة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بالترابط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)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cs typeface="+mn-cs"/>
                        </a:rPr>
                        <a:t>على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المستوى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الأوروبي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أو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الوطني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أو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cs typeface="+mn-cs"/>
                        </a:rPr>
                        <a:t>الإقليمي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.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(</a:t>
                      </a:r>
                      <a:endParaRPr sz="16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أدوات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تمويل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مختلطة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)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cs typeface="+mn-cs"/>
                        </a:rPr>
                        <a:t>عامة-خاصة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(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cs typeface="+mn-cs"/>
                        </a:rPr>
                        <a:t>للمشاريع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المستدامة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.</a:t>
                      </a:r>
                    </a:p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تقدير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خدمات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النظم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البيئية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ضمن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نماذج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التمويل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اقتصادي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ومالي</a:t>
                      </a:r>
                      <a:endParaRPr sz="16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3694"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منصات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بيانات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متكاملة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يمكن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الوصول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إليها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قبل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مختلف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القطاعات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والجهات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.</a:t>
                      </a:r>
                    </a:p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أنظمة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دعم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القرار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الرقمية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التي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تدمج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متغيرات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المياه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والطاقة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والغذاء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والنظم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البيئية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.</a:t>
                      </a:r>
                    </a:p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التقنيات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الناشئة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المطبقة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على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الترابط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)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cs typeface="+mn-cs"/>
                        </a:rPr>
                        <a:t>الذكاء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الاصطناعي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،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التوائم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الرقمية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،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أجهزة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استشعار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إنترنت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الأشياء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، 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cs typeface="+mn-cs"/>
                        </a:rPr>
                        <a:t>إلخ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(.</a:t>
                      </a:r>
                      <a:endParaRPr sz="16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مؤشرات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الترابط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المشتركة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للمراقبة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والتقييم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المشترك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1600" b="1" u="none" strike="noStrike" kern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التقني والبيانات</a:t>
                      </a:r>
                      <a:endParaRPr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3694"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تدريب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محدد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حول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ترابط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WEFE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للفنيين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والمزارعين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والسلطات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والطلاب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.</a:t>
                      </a:r>
                    </a:p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برامج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المشاركة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والتشارك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مع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الجهات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المحلية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.</a:t>
                      </a:r>
                    </a:p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تحول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في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السرد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: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التفكير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القطاعي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إلى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التفكير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المنظومي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.</a:t>
                      </a:r>
                    </a:p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مبادرات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عرض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وقصص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نجاح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محلية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تلهم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الثقة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والتكرار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اجتماعي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وثقافي</a:t>
                      </a:r>
                      <a:endParaRPr sz="16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1992"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بنى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تحتية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خضراء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وزرقاء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مشتركة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)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cs typeface="+mn-cs"/>
                        </a:rPr>
                        <a:t>مدرجات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،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خزانات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طبيعية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،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مرشحات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cs typeface="+mn-cs"/>
                        </a:rPr>
                        <a:t>حيوية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(</a:t>
                      </a:r>
                      <a:endParaRPr sz="16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إدارة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الموارد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الطبيعية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القائمة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على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المجتمع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باستخدام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نماذج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تعاونية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.</a:t>
                      </a:r>
                    </a:p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تشخيصات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إقليمية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تشاركية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لتحديد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الأولويات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ونقاط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الضعف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منظور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الترابط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بيئي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وإقليمي</a:t>
                      </a:r>
                      <a:endParaRPr sz="16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1992"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مراجعة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وتوحيد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اللوائح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لتمكين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العمل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بين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القطاعات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)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cs typeface="+mn-cs"/>
                        </a:rPr>
                        <a:t>مثل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إعادة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استخدام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المياه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،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الزراعة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cs typeface="+mn-cs"/>
                        </a:rPr>
                        <a:t>الكهروضوئية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(</a:t>
                      </a:r>
                      <a:endParaRPr sz="16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إنشاء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أطر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قانونية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مرنة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وقابلة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للتكيف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تسمح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بالابتكار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والتكيف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مع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سيناريوهات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المناخ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.</a:t>
                      </a:r>
                    </a:p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إدراج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الترابط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في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التشريعات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البيئية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والإقليمية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)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cs typeface="+mn-cs"/>
                        </a:rPr>
                        <a:t>خطط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هيدرولوجية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،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السياسة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الزراعية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المشتركة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،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التخطيط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cs typeface="+mn-cs"/>
                        </a:rPr>
                        <a:t>المكاني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(</a:t>
                      </a:r>
                      <a:endParaRPr sz="16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تنظيمي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cs typeface="+mn-cs"/>
                        </a:rPr>
                        <a:t>وقانوني</a:t>
                      </a:r>
                      <a:endParaRPr sz="16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73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03E241CD0EB44BDF34E8CD886C968" ma:contentTypeVersion="17" ma:contentTypeDescription="Create a new document." ma:contentTypeScope="" ma:versionID="1041689670ed2aa520f9c846f01c3499">
  <xsd:schema xmlns:xsd="http://www.w3.org/2001/XMLSchema" xmlns:xs="http://www.w3.org/2001/XMLSchema" xmlns:p="http://schemas.microsoft.com/office/2006/metadata/properties" xmlns:ns1="http://schemas.microsoft.com/sharepoint/v3" xmlns:ns2="8c876a03-befc-45d0-9293-e4fc0cedf6bf" xmlns:ns3="828f11ce-141c-4d82-96ff-da2f2d5b6387" targetNamespace="http://schemas.microsoft.com/office/2006/metadata/properties" ma:root="true" ma:fieldsID="b876dd897f112fb6212684ddeed960e3" ns1:_="" ns2:_="" ns3:_="">
    <xsd:import namespace="http://schemas.microsoft.com/sharepoint/v3"/>
    <xsd:import namespace="8c876a03-befc-45d0-9293-e4fc0cedf6bf"/>
    <xsd:import namespace="828f11ce-141c-4d82-96ff-da2f2d5b63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76a03-befc-45d0-9293-e4fc0cedf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708e94d-1d5b-4a24-abc9-0fd97dbe82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f11ce-141c-4d82-96ff-da2f2d5b63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4a48c67-d14e-4abb-b667-e08f1e218dd1}" ma:internalName="TaxCatchAll" ma:showField="CatchAllData" ma:web="828f11ce-141c-4d82-96ff-da2f2d5b63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876a03-befc-45d0-9293-e4fc0cedf6b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828f11ce-141c-4d82-96ff-da2f2d5b6387" xsi:nil="true"/>
  </documentManagement>
</p:properties>
</file>

<file path=customXml/itemProps1.xml><?xml version="1.0" encoding="utf-8"?>
<ds:datastoreItem xmlns:ds="http://schemas.openxmlformats.org/officeDocument/2006/customXml" ds:itemID="{E6EF7E4D-6B29-46B1-9375-77F986465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c876a03-befc-45d0-9293-e4fc0cedf6bf"/>
    <ds:schemaRef ds:uri="828f11ce-141c-4d82-96ff-da2f2d5b6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E0E9AE-5A16-4C3D-A093-7B967BBACA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0758A3-0BB4-4924-BE97-96AA67B42761}">
  <ds:schemaRefs>
    <ds:schemaRef ds:uri="http://schemas.microsoft.com/office/2006/documentManagement/types"/>
    <ds:schemaRef ds:uri="828f11ce-141c-4d82-96ff-da2f2d5b6387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8c876a03-befc-45d0-9293-e4fc0cedf6bf"/>
    <ds:schemaRef ds:uri="http://purl.org/dc/dcmitype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824</Words>
  <Application>Microsoft Office PowerPoint</Application>
  <PresentationFormat>Grand écran</PresentationFormat>
  <Paragraphs>101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Aharoni</vt:lpstr>
      <vt:lpstr>Angsana New</vt:lpstr>
      <vt:lpstr>Aptos</vt:lpstr>
      <vt:lpstr>Aptos Display</vt:lpstr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Johanna Schaepling</dc:creator>
  <cp:lastModifiedBy>user</cp:lastModifiedBy>
  <cp:revision>49</cp:revision>
  <cp:lastPrinted>2025-06-16T23:09:13Z</cp:lastPrinted>
  <dcterms:created xsi:type="dcterms:W3CDTF">2025-03-24T14:12:05Z</dcterms:created>
  <dcterms:modified xsi:type="dcterms:W3CDTF">2026-01-27T11:47:09Z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0x01010049103E241CD0EB44BDF34E8CD886C968</vt:lpwstr>
  </property>
</Properties>
</file>