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147469698" r:id="rId5"/>
    <p:sldId id="2147469729" r:id="rId6"/>
    <p:sldId id="2147469731" r:id="rId7"/>
    <p:sldId id="2147469741" r:id="rId8"/>
    <p:sldId id="2147469740" r:id="rId9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2F2F2"/>
    <a:srgbClr val="3B7D23"/>
    <a:srgbClr val="D9F2D0"/>
    <a:srgbClr val="8496B0"/>
    <a:srgbClr val="89857F"/>
    <a:srgbClr val="000000"/>
    <a:srgbClr val="163E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9" autoAdjust="0"/>
    <p:restoredTop sz="94626"/>
  </p:normalViewPr>
  <p:slideViewPr>
    <p:cSldViewPr snapToGrid="0" showGuides="1">
      <p:cViewPr varScale="1">
        <p:scale>
          <a:sx n="82" d="100"/>
          <a:sy n="82" d="100"/>
        </p:scale>
        <p:origin x="168" y="9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B3FD-A6EF-E344-A8FC-90FA6C0B4C90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D8910D-5897-C04D-8F4F-AF9BC3CBBBC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704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E0CEFAC-FCDD-6B5C-E506-E1FBDD829B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201D7A6-480E-7E64-932E-1C6E9DC454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89C69671-6B04-46F8-DC57-AA97949222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7055631D-BC81-EDF5-19A9-784E8C0FD7B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6448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2638D472-3740-B5CD-FE35-4788D3DDB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86CA0ED2-7283-8A93-5D53-A1385A0DFD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AC17D0A7-8B21-C06D-9DAD-1B2AE04945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9FCEFC2-975D-49EE-0231-8B9856CD4F3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4136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064F0942-3E5F-B233-15EE-860EEB23EF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29430404-1D45-2D12-BF69-D0D92B4971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B9B9B5FC-2D13-DF19-EFA9-EE5E7824C4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F2920AE8-091C-B924-A33F-29733CC8F0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3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>
          <a:extLst>
            <a:ext uri="{FF2B5EF4-FFF2-40B4-BE49-F238E27FC236}">
              <a16:creationId xmlns:a16="http://schemas.microsoft.com/office/drawing/2014/main" id="{7F3BA2D3-12B4-A110-0028-B9E527BD3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17c48bf0a9_2_75:notes">
            <a:extLst>
              <a:ext uri="{FF2B5EF4-FFF2-40B4-BE49-F238E27FC236}">
                <a16:creationId xmlns:a16="http://schemas.microsoft.com/office/drawing/2014/main" id="{C92C317C-C857-9EEA-BDC4-DC7B725B29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117c48bf0a9_2_75:notes">
            <a:extLst>
              <a:ext uri="{FF2B5EF4-FFF2-40B4-BE49-F238E27FC236}">
                <a16:creationId xmlns:a16="http://schemas.microsoft.com/office/drawing/2014/main" id="{02A8EFA6-19EC-44A0-1226-A21E8DA1F0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 dirty="0" err="1"/>
              <a:t>Goodafternoon</a:t>
            </a:r>
            <a:r>
              <a:rPr lang="it-IT"/>
              <a:t> and thenks for the invitation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it-IT"/>
              <a:t>Today we will introduce the planetary boundaries, but before we would like to present us and our research group.</a:t>
            </a:r>
          </a:p>
        </p:txBody>
      </p:sp>
      <p:sp>
        <p:nvSpPr>
          <p:cNvPr id="128" name="Google Shape;128;g117c48bf0a9_2_75:notes">
            <a:extLst>
              <a:ext uri="{FF2B5EF4-FFF2-40B4-BE49-F238E27FC236}">
                <a16:creationId xmlns:a16="http://schemas.microsoft.com/office/drawing/2014/main" id="{E28BE9A7-7D22-4C2D-8DA8-86897FA5E3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64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7490B-0B76-FD7C-1E13-FEBCC202A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895"/>
            <a:ext cx="9144000" cy="160606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CF758F-4C49-9132-D511-47E1B7DDA2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AF398-AF8D-797A-9EBA-4BE6286B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4334F-3DDA-5F20-F35A-31ABBF31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B7BA-BE0A-2C18-B9E2-3FB1164A7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1688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353DC-2AD9-A7A8-F891-8AD270FD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E128E-88F8-0E53-8ABA-1242027B4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179860-3580-9450-C751-DEC90127B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A736BE-9871-0DB1-D1A1-0A832732D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F837-3224-F2C5-2FB0-6158995B5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5838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4CD6B-659A-28B5-3D53-1929E3A02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9333F-7EF1-6B34-ED4E-027E2ED86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0CFB2-D6C5-4751-67CF-FF68B393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75C84-7561-565C-2EF7-3F46D02A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CEE9A-2BD9-5FEB-54D8-F04071D3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622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7F481-713E-A2FD-A84B-D416CADB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61322"/>
            <a:ext cx="10515600" cy="26011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A6DA1-6CFA-485D-BE53-106A4ACC9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D9876-0136-2DD5-BE7E-997B3C58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827E3-A87A-4102-B368-979EC3C35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F6572F-7B08-8337-03B3-66F7BABC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1990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BA3B5-E5E0-3C0E-35EC-AE76930BD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A51C8-C15A-EF24-613F-60C3405EA2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12729"/>
            <a:ext cx="5181600" cy="42642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331F73-81EA-1DB2-4C3C-21D4C63139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12729"/>
            <a:ext cx="5181600" cy="42642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4409D-8B31-68E3-E67E-0DA2F9790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CB8CB-A507-61ED-BEF4-7FB5F4EC8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21359-7B32-4FB5-1172-541C79FD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97283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DC95C-37AC-F93E-CC05-0891A7DB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7708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734182-868D-79C0-BD7E-B4B2855E9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9235"/>
            <a:ext cx="5157787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1BA23-0FCD-3E9D-8E3E-8823A9AE1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CD6E2-F0F6-9C2B-2DFC-75470270F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9235"/>
            <a:ext cx="5183188" cy="56584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73A28B-7711-88F1-39C7-5BBBA0EDE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5D9ED8-D349-7D70-11D6-7BB7110D6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F3EFB4-E565-D235-E4AB-98F6C9024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4A5554-EBCD-A114-170D-3EF6BC712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2282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2C032-DF55-857D-4D7C-FA801EE2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D80E16-3D4D-D8BD-128E-F386D32D5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4D3525-9F80-C137-EE8E-4FA912297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8691C1-3D5A-542A-BA56-3DBF6B582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274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F5EF92-DFAE-8560-4882-6D66DCC8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434A8D-6E1D-E0B0-8A85-65494ECBD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7B170-0434-2A9D-0AB6-50878A4DA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87017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24635-F63F-5502-46A3-7BEDE6F92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3C513-AA6C-4904-41E3-AC4B5286D1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811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5DC80-7DAB-28A9-6F0F-525E115807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A2931-D6A5-FA65-8994-C4173C60A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22A18-AA6C-9DDD-7DC7-99F3D12C7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42EEA-4656-8355-4EE3-8DB5D246C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7878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2139-2EAA-929E-7FC1-B1FA63C1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40A51C-91C0-A649-D0C4-3949CC4FD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56904"/>
            <a:ext cx="6172200" cy="3904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E81995-C857-99E0-89AF-A25F6F066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E66CF-EECC-6895-8CAF-B382B80C8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7830C-602A-6D7F-1332-ACFCC669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019B2-A68E-605B-3B96-7B6BE76C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300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474FF6-C484-DF42-9686-06CFDA802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772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0432-1C49-36B3-1C7C-810FC2731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70157"/>
            <a:ext cx="10515600" cy="4206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48E18-5B91-C771-1B2D-1868AB4141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F3F043-7C60-4FBD-BD06-C7ECFE759956}" type="datetimeFigureOut">
              <a:rPr lang="en-DE" smtClean="0"/>
              <a:t>1/18/26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CCAAC-39AD-0672-B586-E454305C86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6B0B1-FE34-AF34-7A9E-3CF1E93B6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3A4A6-0F04-4DC4-8EF4-54C981479549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480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4C4A6-466C-580A-A8A1-60471AB19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E01794-0461-9D97-6D8E-401F5C0D00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5346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14C45A-CA09-F60B-3660-825525DDDAB2}"/>
              </a:ext>
            </a:extLst>
          </p:cNvPr>
          <p:cNvSpPr txBox="1"/>
          <p:nvPr/>
        </p:nvSpPr>
        <p:spPr>
          <a:xfrm>
            <a:off x="725714" y="1940451"/>
            <a:ext cx="1066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SURENEXUS Project: Challenges,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Barriers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Facilitators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for WEFE NEXUS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52">
            <a:extLst>
              <a:ext uri="{FF2B5EF4-FFF2-40B4-BE49-F238E27FC236}">
                <a16:creationId xmlns:a16="http://schemas.microsoft.com/office/drawing/2014/main" id="{FCC49FE0-10DF-416F-FFF5-6E5B4148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17" y="365950"/>
            <a:ext cx="2305196" cy="1292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DD26DD-BE10-A0DF-1378-85D548035967}"/>
              </a:ext>
            </a:extLst>
          </p:cNvPr>
          <p:cNvSpPr txBox="1"/>
          <p:nvPr/>
        </p:nvSpPr>
        <p:spPr>
          <a:xfrm>
            <a:off x="4752642" y="196009"/>
            <a:ext cx="7167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Nexus Eau-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Énergie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-Alimentation-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Écosystemes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Approche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et Solutions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Innovantes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intelligentes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dans la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filière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agrumes</a:t>
            </a:r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endParaRPr lang="en-US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r"/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23 et 24 </a:t>
            </a:r>
            <a:r>
              <a:rPr lang="en-US" b="1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juilet</a:t>
            </a:r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2025, RABAT </a:t>
            </a:r>
          </a:p>
        </p:txBody>
      </p:sp>
      <p:pic>
        <p:nvPicPr>
          <p:cNvPr id="7" name="Imagen 7">
            <a:extLst>
              <a:ext uri="{FF2B5EF4-FFF2-40B4-BE49-F238E27FC236}">
                <a16:creationId xmlns:a16="http://schemas.microsoft.com/office/drawing/2014/main" id="{191BBAFE-43E9-5138-FB26-C25B94F2032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1730" y="6010961"/>
            <a:ext cx="710766" cy="720547"/>
          </a:xfrm>
          <a:prstGeom prst="rect">
            <a:avLst/>
          </a:prstGeom>
        </p:spPr>
      </p:pic>
      <p:pic>
        <p:nvPicPr>
          <p:cNvPr id="8" name="Imagen 53">
            <a:extLst>
              <a:ext uri="{FF2B5EF4-FFF2-40B4-BE49-F238E27FC236}">
                <a16:creationId xmlns:a16="http://schemas.microsoft.com/office/drawing/2014/main" id="{64CA163C-1320-DBE9-F4DD-24F22CAB15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17" y="6117771"/>
            <a:ext cx="1659433" cy="506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954853-E893-70DD-FC43-4CEDD25B433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340" y="6058668"/>
            <a:ext cx="3912636" cy="60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88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E6BE0AD8-FBFA-8E46-6ED9-AE443B45B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379FA8DB-934C-518D-3555-A0BB89ED719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8C5C4A2-D622-C836-04A2-02D1A24461DF}"/>
              </a:ext>
            </a:extLst>
          </p:cNvPr>
          <p:cNvSpPr/>
          <p:nvPr/>
        </p:nvSpPr>
        <p:spPr>
          <a:xfrm>
            <a:off x="0" y="313241"/>
            <a:ext cx="858520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CC8BFD-09F9-E949-FC00-12C82739F790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WEFE NEXUS CHALLENGES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F56A2BB-4728-BC0F-E88D-68E64DB17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048" y="1072250"/>
            <a:ext cx="3319327" cy="24959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03A57A-3F4E-C026-C0EE-9EA144080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0893" y="2285174"/>
            <a:ext cx="3432820" cy="22876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EFE1CE-5C97-87F9-DA55-BA9C515961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5783" y="4125035"/>
            <a:ext cx="3433624" cy="228765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7F59259-0C03-88F4-987D-F9B7D20D7354}"/>
              </a:ext>
            </a:extLst>
          </p:cNvPr>
          <p:cNvSpPr txBox="1"/>
          <p:nvPr/>
        </p:nvSpPr>
        <p:spPr>
          <a:xfrm>
            <a:off x="560706" y="3601815"/>
            <a:ext cx="2714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CHALLENGES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6C962E-40FF-65CA-A44B-9E6E171327AA}"/>
              </a:ext>
            </a:extLst>
          </p:cNvPr>
          <p:cNvSpPr txBox="1"/>
          <p:nvPr/>
        </p:nvSpPr>
        <p:spPr>
          <a:xfrm>
            <a:off x="4699292" y="2457678"/>
            <a:ext cx="21891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BARRIERS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730C1D-9919-A706-A800-C256869CA814}"/>
              </a:ext>
            </a:extLst>
          </p:cNvPr>
          <p:cNvSpPr txBox="1"/>
          <p:nvPr/>
        </p:nvSpPr>
        <p:spPr>
          <a:xfrm>
            <a:off x="8869780" y="3568178"/>
            <a:ext cx="25806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</a:rPr>
              <a:t>FACILITATORS</a:t>
            </a:r>
          </a:p>
        </p:txBody>
      </p:sp>
    </p:spTree>
    <p:extLst>
      <p:ext uri="{BB962C8B-B14F-4D97-AF65-F5344CB8AC3E}">
        <p14:creationId xmlns:p14="http://schemas.microsoft.com/office/powerpoint/2010/main" val="218075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FD0E50FF-4B44-3E1E-BF5C-A6D57C0A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293697-F47D-EC92-F880-4E088D9B0BD1}"/>
              </a:ext>
            </a:extLst>
          </p:cNvPr>
          <p:cNvSpPr/>
          <p:nvPr/>
        </p:nvSpPr>
        <p:spPr>
          <a:xfrm>
            <a:off x="0" y="313241"/>
            <a:ext cx="11095630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97AD942-8BA3-0405-148B-C668344A8201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CHALLENGES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A190627F-5E97-385C-CB25-21D63CDF24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9918137"/>
              </p:ext>
            </p:extLst>
          </p:nvPr>
        </p:nvGraphicFramePr>
        <p:xfrm>
          <a:off x="115822" y="896311"/>
          <a:ext cx="11802376" cy="5330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2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24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4350"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 Challenge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and Environment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 and extreme phenomena</a:t>
                      </a:r>
                      <a:endParaRPr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Mitigation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farmers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Producers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Drought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intenesity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frequency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frosts, heatwaves, and new pests affect yields and quality.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Resources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scarcity</a:t>
                      </a:r>
                      <a:r>
                        <a:rPr lang="es-ES"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quality </a:t>
                      </a:r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management</a:t>
                      </a:r>
                      <a:endParaRPr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genetic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improvement</a:t>
                      </a:r>
                      <a:r>
                        <a:rPr lang="es-ES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400" b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adaptation</a:t>
                      </a:r>
                      <a:r>
                        <a:rPr lang="es-ES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reductions, need for efficient irrigation, and limited infrastructure.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Pollution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including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salinity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treatment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management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(Surface and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groundwater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Valorization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Ground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recharge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Wastewater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uses in agricultura.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Resiulient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agricultura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including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renewable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energy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adoption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and Market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and market pressure</a:t>
                      </a:r>
                      <a:endParaRPr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farmgate prices and rising production costs (energy, inputs, transport).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WEFE Nexus implementation. Integration value chains, 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Labor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Generational renewal and labor shortages</a:t>
                      </a:r>
                      <a:endParaRPr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Impacts and burden. </a:t>
                      </a:r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Difficulty finding young successors and covering seasonal labor demand.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Technological and Sustainable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innovation and sustainability challenges</a:t>
                      </a:r>
                      <a:endParaRPr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capacity building, </a:t>
                      </a:r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digitization, difficulties implementing agroecological practices.</a:t>
                      </a:r>
                      <a:r>
                        <a:rPr lang="es-ES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Recycling plastic and Human and Animal Health. Innovation of water treatment. Advanced innovation in water treatment. 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Commercialization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Market dependence and lack of added value</a:t>
                      </a:r>
                      <a:endParaRPr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Dependence on few markets and missed opportunities in local/organic markets.</a:t>
                      </a:r>
                      <a:endParaRPr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r>
                        <a:rPr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and Administrative</a:t>
                      </a:r>
                      <a:endParaRPr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complexity and bureaucracy</a:t>
                      </a:r>
                      <a:endParaRPr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changes, difficulties accessing subsidies, and administrative overload.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53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D5865297-6704-0269-2E53-A5EF45D64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C854D62-8076-11EB-AE9E-6876D20CE782}"/>
              </a:ext>
            </a:extLst>
          </p:cNvPr>
          <p:cNvSpPr/>
          <p:nvPr/>
        </p:nvSpPr>
        <p:spPr>
          <a:xfrm>
            <a:off x="-1" y="313241"/>
            <a:ext cx="11682483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1C41535-0FF3-472B-4416-1891C471C8BD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BARRIERS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12867B2-64AC-0476-0A8E-91A543211B4B}"/>
              </a:ext>
            </a:extLst>
          </p:cNvPr>
          <p:cNvGraphicFramePr>
            <a:graphicFrameLocks noGrp="1"/>
          </p:cNvGraphicFramePr>
          <p:nvPr/>
        </p:nvGraphicFramePr>
        <p:xfrm>
          <a:off x="304711" y="1070683"/>
          <a:ext cx="11271362" cy="56866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5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Barrier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and Governance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Institutional fragmentation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lack of coordination between departments (water, energy, agriculture, environment).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Absence of integrated WEFE governance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lack of legal frameworks or strategies to address the Nexus holistically.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Disconnected sectoral decisions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water, energy, or food policies developed in isolation.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and Financial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High initial costs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investments in water efficiency systems, renewable energy, or agroecological practices.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Limited access to green financing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small producers and cooperatives struggle to access sustainable financial instruments.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Lack of economic incentives aligned with the Nexus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subsidies often don’t promote intersectoral practices.</a:t>
                      </a:r>
                      <a:endParaRPr lang="es-ES" sz="140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SDG tracking and development. 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and Data</a:t>
                      </a:r>
                      <a:r>
                        <a:rPr lang="es-ES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sharing and use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Lack of integrated data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across sectors (water, energy, production, ecosystems).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Gap between science and management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scientific results are hard to apply or translate into practical actions.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Low adoption of Nexus technologies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: difficulties implementing digital technologies, sensors, decision support systems, etc.</a:t>
                      </a:r>
                      <a:r>
                        <a:rPr lang="es-ES" sz="1400">
                          <a:solidFill>
                            <a:schemeClr val="tx1"/>
                          </a:solidFill>
                        </a:rPr>
                        <a:t> Development of advisory and consultany across sectors. </a:t>
                      </a:r>
                    </a:p>
                    <a:p>
                      <a:r>
                        <a:rPr lang="es-ES" sz="1400">
                          <a:solidFill>
                            <a:schemeClr val="tx1"/>
                          </a:solidFill>
                        </a:rPr>
                        <a:t>Curricula development in education system to integrate circularity and WEFE Nexus Pillars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Cultural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sz="1400" b="1">
                          <a:solidFill>
                            <a:schemeClr val="tx1"/>
                          </a:solidFill>
                        </a:rPr>
                        <a:t>Lack of awareness of the Nexus concept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among producers, technicians, and policymakers.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Resistance to change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by actors accustomed to traditional approaches.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Lack of training and capacity-building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in integrated and sustainable approaches.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and Territorial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Increasing climate vulnerability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(droughts, frosts, heatwaves) puts pressure on all sectors.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Territorial inequalities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in infrastructure, service access, and institutional support—especially in rural areas.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and Legal</a:t>
                      </a:r>
                      <a:endParaRPr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Rigid sectoral regulations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hinder intersectoral action (e.g., water requirements ignoring energy/ecological uses).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Legal uncertainty for innovation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, especially in areas like water reuse or bioenergy.</a:t>
                      </a:r>
                    </a:p>
                    <a:p>
                      <a:r>
                        <a:rPr sz="1400" b="1">
                          <a:solidFill>
                            <a:schemeClr val="tx1"/>
                          </a:solidFill>
                        </a:rPr>
                        <a:t>Lack of recognition of ecosystem services </a:t>
                      </a:r>
                      <a:r>
                        <a:rPr sz="1400">
                          <a:solidFill>
                            <a:schemeClr val="tx1"/>
                          </a:solidFill>
                        </a:rPr>
                        <a:t>in legal frameworks.</a:t>
                      </a:r>
                      <a:endParaRPr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511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>
          <a:extLst>
            <a:ext uri="{FF2B5EF4-FFF2-40B4-BE49-F238E27FC236}">
              <a16:creationId xmlns:a16="http://schemas.microsoft.com/office/drawing/2014/main" id="{8A82AD7F-003D-A0FA-0A40-1F762DCDB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2A9D5BB-2E7C-B5B1-F104-6EB2209C9E37}"/>
              </a:ext>
            </a:extLst>
          </p:cNvPr>
          <p:cNvSpPr/>
          <p:nvPr/>
        </p:nvSpPr>
        <p:spPr>
          <a:xfrm>
            <a:off x="-1" y="313241"/>
            <a:ext cx="11477745" cy="44767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351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E548B0B-E93E-8AB7-ADBD-883D8CD1B0E6}"/>
              </a:ext>
            </a:extLst>
          </p:cNvPr>
          <p:cNvSpPr txBox="1">
            <a:spLocks/>
          </p:cNvSpPr>
          <p:nvPr/>
        </p:nvSpPr>
        <p:spPr>
          <a:xfrm>
            <a:off x="115822" y="280986"/>
            <a:ext cx="9166940" cy="62932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kern="1200" smtClean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 FACILITATORS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967DBD7-DFFF-D069-CE6B-3C126FF6F90C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914400"/>
          <a:ext cx="11099494" cy="5617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16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7828">
                <a:tc>
                  <a:txBody>
                    <a:bodyPr/>
                    <a:lstStyle/>
                    <a:p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Enabler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Institutional and Governance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 of intersectoral coordination spaces (Nexus platforms, joint technical committees).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public policies addressing water, energy, food, and ecosystems transversally.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Territorial plans with a Nexus approach included in regional development strategies.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Economic and Financial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fiscal incentives or subsidies for multisectoral impact projects.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Nexus financing funds (at EU, national, or regional level).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Mixed financing instruments (public-private) for sustainable projects.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Valuing ecosystem services within financing models.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 and Data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Integrated data platforms accessible to different sectors and actors.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decision support systems (DSS) integrating water, energy, food, and ecosystem variables.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technologies applied to the Nexus (AI, digital twins, IoT sensors, etc.).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Shared Nexus indicators for joint monitoring and evaluation.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and Cultural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training on the WEFE Nexus for technicians, farmers, authorities, and students.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Participation and co-creation programs with local actors.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Narrative shift: from sectoral to systems thinking.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Demonstration initiatives and local success stories that inspire trust and replication.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828">
                <a:tc>
                  <a:txBody>
                    <a:bodyPr/>
                    <a:lstStyle/>
                    <a:p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and Territorial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Shared green and blue infrastructures (terraces, natural reservoirs, biofilters).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Community-based natural resource management using collaborative models.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Participatory territorial diagnostics to identify priorities and vulnerabilities through a Nexus lens.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832">
                <a:tc>
                  <a:txBody>
                    <a:bodyPr/>
                    <a:lstStyle/>
                    <a:p>
                      <a:r>
                        <a:rPr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and Legal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Regulatory review and harmonization to enable intersectoral action (e.g., water reuse, agrivoltaics).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Creation of flexible and adaptive legal frameworks that allow innovation and climate scenario adaptation.</a:t>
                      </a:r>
                    </a:p>
                    <a:p>
                      <a:r>
                        <a:rPr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Inclusion of the Nexus in environmental and territorial legislation (hydrological plans, CAP, land planning).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773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876a03-befc-45d0-9293-e4fc0cedf6bf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TaxCatchAll xmlns="828f11ce-141c-4d82-96ff-da2f2d5b638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03E241CD0EB44BDF34E8CD886C968" ma:contentTypeVersion="17" ma:contentTypeDescription="Create a new document." ma:contentTypeScope="" ma:versionID="1041689670ed2aa520f9c846f01c3499">
  <xsd:schema xmlns:xsd="http://www.w3.org/2001/XMLSchema" xmlns:xs="http://www.w3.org/2001/XMLSchema" xmlns:p="http://schemas.microsoft.com/office/2006/metadata/properties" xmlns:ns1="http://schemas.microsoft.com/sharepoint/v3" xmlns:ns2="8c876a03-befc-45d0-9293-e4fc0cedf6bf" xmlns:ns3="828f11ce-141c-4d82-96ff-da2f2d5b6387" targetNamespace="http://schemas.microsoft.com/office/2006/metadata/properties" ma:root="true" ma:fieldsID="b876dd897f112fb6212684ddeed960e3" ns1:_="" ns2:_="" ns3:_="">
    <xsd:import namespace="http://schemas.microsoft.com/sharepoint/v3"/>
    <xsd:import namespace="8c876a03-befc-45d0-9293-e4fc0cedf6bf"/>
    <xsd:import namespace="828f11ce-141c-4d82-96ff-da2f2d5b63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876a03-befc-45d0-9293-e4fc0cedf6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7708e94d-1d5b-4a24-abc9-0fd97dbe82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8f11ce-141c-4d82-96ff-da2f2d5b638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4a48c67-d14e-4abb-b667-e08f1e218dd1}" ma:internalName="TaxCatchAll" ma:showField="CatchAllData" ma:web="828f11ce-141c-4d82-96ff-da2f2d5b63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0758A3-0BB4-4924-BE97-96AA67B42761}">
  <ds:schemaRefs>
    <ds:schemaRef ds:uri="http://schemas.microsoft.com/office/2006/metadata/properties"/>
    <ds:schemaRef ds:uri="http://schemas.microsoft.com/office/infopath/2007/PartnerControls"/>
    <ds:schemaRef ds:uri="8c876a03-befc-45d0-9293-e4fc0cedf6bf"/>
    <ds:schemaRef ds:uri="http://schemas.microsoft.com/sharepoint/v3"/>
    <ds:schemaRef ds:uri="828f11ce-141c-4d82-96ff-da2f2d5b6387"/>
  </ds:schemaRefs>
</ds:datastoreItem>
</file>

<file path=customXml/itemProps2.xml><?xml version="1.0" encoding="utf-8"?>
<ds:datastoreItem xmlns:ds="http://schemas.openxmlformats.org/officeDocument/2006/customXml" ds:itemID="{E6EF7E4D-6B29-46B1-9375-77F986465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c876a03-befc-45d0-9293-e4fc0cedf6bf"/>
    <ds:schemaRef ds:uri="828f11ce-141c-4d82-96ff-da2f2d5b63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E0E9AE-5A16-4C3D-A093-7B967BBACA4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993</Words>
  <Application>Microsoft Macintosh PowerPoint</Application>
  <PresentationFormat>Widescreen</PresentationFormat>
  <Paragraphs>108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Johanna Schaepling</dc:creator>
  <cp:lastModifiedBy>Revisor 1</cp:lastModifiedBy>
  <cp:revision>29</cp:revision>
  <cp:lastPrinted>2025-06-16T23:09:13Z</cp:lastPrinted>
  <dcterms:created xsi:type="dcterms:W3CDTF">2025-03-24T14:12:05Z</dcterms:created>
  <dcterms:modified xsi:type="dcterms:W3CDTF">2026-01-18T14:17:08Z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0x01010049103E241CD0EB44BDF34E8CD886C968</vt:lpwstr>
  </property>
</Properties>
</file>