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147469610" r:id="rId3"/>
    <p:sldId id="2147469611" r:id="rId4"/>
    <p:sldId id="2147469612" r:id="rId5"/>
    <p:sldId id="2147469613" r:id="rId6"/>
    <p:sldId id="2147469575" r:id="rId7"/>
    <p:sldId id="2147469556" r:id="rId8"/>
    <p:sldId id="2147469614" r:id="rId9"/>
    <p:sldId id="2147469533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88E169-BD70-718F-CAC5-C90E59921B87}" name="JOSUÉ GONZALEZ CAMEJO" initials="JG" userId="S::P020469@staff.univpm.it::8051c414-efb5-497f-8be3-577f771f4e6d" providerId="AD"/>
  <p188:author id="{3F2ED5DF-EE16-FE5A-84A5-73B664572256}" name="DeHerralde, Felicidad" initials="FD" userId="S::Felicidad.DeHerralde@irta.cat::afb8f3e3-cc18-4612-ab58-6182a6b0b71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" initials="U" lastIdx="1" clrIdx="0">
    <p:extLst>
      <p:ext uri="{19B8F6BF-5375-455C-9EA6-DF929625EA0E}">
        <p15:presenceInfo xmlns:p15="http://schemas.microsoft.com/office/powerpoint/2012/main" userId="092569991e6685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7BD"/>
    <a:srgbClr val="63768D"/>
    <a:srgbClr val="FF7E79"/>
    <a:srgbClr val="70AD47"/>
    <a:srgbClr val="4472C4"/>
    <a:srgbClr val="A9C1E2"/>
    <a:srgbClr val="4179A8"/>
    <a:srgbClr val="A0CDAD"/>
    <a:srgbClr val="49A166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46"/>
  </p:normalViewPr>
  <p:slideViewPr>
    <p:cSldViewPr snapToGrid="0">
      <p:cViewPr varScale="1">
        <p:scale>
          <a:sx n="115" d="100"/>
          <a:sy n="115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DBCCE14-41B1-1649-9896-162D1083BC2F}" type="datetimeFigureOut">
              <a:rPr lang="es-ES" smtClean="0"/>
              <a:pPr/>
              <a:t>18/1/26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7686F38-543A-2242-9392-FC72FF583A5A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14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774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1DE36095-388E-061B-E70F-54339C2C1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>
            <a:extLst>
              <a:ext uri="{FF2B5EF4-FFF2-40B4-BE49-F238E27FC236}">
                <a16:creationId xmlns:a16="http://schemas.microsoft.com/office/drawing/2014/main" id="{C4269CC6-3B25-54EE-59CD-C755231684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32FFB3C5-5A4D-B9A9-849C-261566868F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97FB9441-193E-89C3-F7C7-D667A739B65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132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9449840B-86AF-15C6-5CB8-AF3495DE4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>
            <a:extLst>
              <a:ext uri="{FF2B5EF4-FFF2-40B4-BE49-F238E27FC236}">
                <a16:creationId xmlns:a16="http://schemas.microsoft.com/office/drawing/2014/main" id="{F157FCC8-8E62-118B-88FF-B7BE7D307B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E730868D-F10A-E784-71C5-8CD6B60CA5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02F756BD-5E8A-6F39-AA12-92FF8DBE965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332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6EE79B34-2E21-E88C-74B7-C224FA108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>
            <a:extLst>
              <a:ext uri="{FF2B5EF4-FFF2-40B4-BE49-F238E27FC236}">
                <a16:creationId xmlns:a16="http://schemas.microsoft.com/office/drawing/2014/main" id="{54CDA05A-5C16-FDAF-D1D8-5CFE1E63FC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2A74A472-C023-D546-DCFD-FCA6BE2AEC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2EEB40EF-8DF5-7609-5AD2-7009DF3C64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613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9E51D431-17F3-56BA-73E6-13C99AB6D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>
            <a:extLst>
              <a:ext uri="{FF2B5EF4-FFF2-40B4-BE49-F238E27FC236}">
                <a16:creationId xmlns:a16="http://schemas.microsoft.com/office/drawing/2014/main" id="{41C84D8C-1BCB-E043-847E-03B73EE785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64" name="Google Shape;64;p1:notes">
            <a:extLst>
              <a:ext uri="{FF2B5EF4-FFF2-40B4-BE49-F238E27FC236}">
                <a16:creationId xmlns:a16="http://schemas.microsoft.com/office/drawing/2014/main" id="{A29FD9FC-331F-A5D5-E7B5-96CF5284E7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>
            <a:extLst>
              <a:ext uri="{FF2B5EF4-FFF2-40B4-BE49-F238E27FC236}">
                <a16:creationId xmlns:a16="http://schemas.microsoft.com/office/drawing/2014/main" id="{DCADC8F7-3B04-4B8F-50DC-C66C5EDE5B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33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9208E-61DD-7D0E-49A9-82BFCD509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CED197-D425-5E09-F0A8-1DFD33560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83AA1F-0B7C-80BD-F384-C2117A56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18/1/26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42F5CA-64D5-5204-5D7F-7FD17D0B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EDC03-76CB-0C14-D05C-FD352E10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70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FAE2E-BED1-37E5-7C8A-0D9C99DA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03A3DF-6B61-A5C2-B86D-C364A9173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AF6BB0-3AD1-9BBB-3FA4-1522A583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18/1/26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085E94-6AFB-7413-AC4B-A49A747D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10B3B3-DC0F-954D-AA86-9A0FC21F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35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47236A-CE88-4FDD-2006-D916CE185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7B4FA4-6257-F67D-8237-D2EE0384F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BA6350-7FA7-5FC2-18EE-7BB09610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18/1/26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243AF8-0ED6-2E69-ECD7-60373A2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16AB61-923D-7FDC-5A2F-82E860B5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311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3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F30FA-4568-6286-75B7-3E9A6A8C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1EE662-FD6A-772A-277B-C20F59E2F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B47BFF-78B5-4C30-7A9A-B9A9939F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18/1/26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84FDC2-D804-1AB5-38F8-BAD38F74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C72604-6FCF-1DFA-2375-4501A3A8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10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62F7E-A91B-2630-8DFE-AF544070B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C01220-BA24-5A0D-5F66-1BB82B398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AC70C0-28B5-5FBC-19F6-929227F42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18/1/26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419796-DC59-B3DF-2541-7F1B4F2D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847A44-5AD2-1AEC-A2DB-A4910FB9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21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BBE96-BA45-0910-B4DA-202FCDBE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B82447-81C7-0C3B-415D-15B14BF22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BDA1EB-421C-3D5E-32A6-2B623BB6D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4A7B80-693B-A60E-A5E3-C2258C6F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18/1/26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FE194E-7B98-A5BA-A4B4-855E232F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3354E3-F8A7-325F-2CA4-4F1C5623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32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EDE5D-2D5A-F499-5248-3C897CCE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85A27D-CD8C-71B3-1399-DAC7554C8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3F5487-98B8-B5B3-3F87-9AD17E4DA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56EC5A-2963-166F-5402-E656E8A03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2C6106-2828-8481-6BFB-4A70D2C23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DD282D-7D3E-AE0E-C869-EF791456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18/1/26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ED91258-1F0E-A246-9A1E-52CC72E7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44E6015-7811-B18E-EA11-F72F02EB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22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44318-F3D3-313D-E30D-E2D30547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51AA89-D5DC-1E5E-286D-CD2DD535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18/1/26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8F2B53-1BD5-9861-B3A0-3D623596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888895-01CC-FA48-E35A-DE488444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89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BA1D2C-F6B4-145C-D0B5-75F88E68C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18/1/26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167B67-E549-C177-8D6E-B44695EE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354FAF-8650-50B0-2F10-A4BD5CA5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76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4684A-6272-A24A-AFD3-50EA4B2C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A46F6-B072-928B-80E0-5DBC4D78E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CB0E85-10B4-A427-A737-F15770570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CAF912-E6F2-8566-1735-F4B2F779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18/1/26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EC005A-8026-BBE9-7482-A626470A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A82602-9E92-DC5F-F0B8-43C7D207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7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6DD21-D639-2425-1200-B5BB66A9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0C30F29-9736-D923-7117-1A05DCA1B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D0E6C6-4B60-702B-BD40-80DDC0384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C2559E-6C7F-FD03-96D2-DEE7621E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18/1/26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9E1873-C526-79F0-D747-813A2A2F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98F3D2-61CB-BC0D-73F0-E44DA6C3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277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AD69C5-E168-E5AD-6809-FE923F4A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B1AD14-D6FF-84E5-0F64-3CAA7CB4A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F14CAE-16C7-3D82-5B43-FA7E095506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8ED72EE-75EA-8444-8033-586C37A630EB}" type="datetimeFigureOut">
              <a:rPr lang="es-ES" smtClean="0"/>
              <a:pPr/>
              <a:t>18/1/26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A795C-969B-83DB-A1CA-4A0D9D95C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ED3DEB-7608-5C13-A12F-54E8608AC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3E03C4A-0EE4-B54B-9B97-CFACD39DC69C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299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hyperlink" Target="https://forms.gle/n3LRucQ14mEUADZG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https://surenexus.eu/shp-map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/>
        </p:nvSpPr>
        <p:spPr>
          <a:xfrm>
            <a:off x="1779104" y="5027059"/>
            <a:ext cx="786185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>
                <a:latin typeface="Arial" panose="020B0604020202020204" pitchFamily="34" charset="0"/>
              </a:rPr>
              <a:t>Garantizar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una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transición</a:t>
            </a:r>
            <a:r>
              <a:rPr dirty="0">
                <a:latin typeface="Arial" panose="020B0604020202020204" pitchFamily="34" charset="0"/>
              </a:rPr>
              <a:t> NEXUS </a:t>
            </a:r>
            <a:r>
              <a:rPr dirty="0" err="1">
                <a:latin typeface="Arial" panose="020B0604020202020204" pitchFamily="34" charset="0"/>
              </a:rPr>
              <a:t>justa</a:t>
            </a:r>
            <a:r>
              <a:rPr dirty="0">
                <a:latin typeface="Arial" panose="020B0604020202020204" pitchFamily="34" charset="0"/>
              </a:rPr>
              <a:t> para la </a:t>
            </a:r>
            <a:r>
              <a:rPr dirty="0" err="1">
                <a:latin typeface="Arial" panose="020B0604020202020204" pitchFamily="34" charset="0"/>
              </a:rPr>
              <a:t>adaptación</a:t>
            </a:r>
            <a:r>
              <a:rPr dirty="0">
                <a:latin typeface="Arial" panose="020B0604020202020204" pitchFamily="34" charset="0"/>
              </a:rPr>
              <a:t> al </a:t>
            </a:r>
            <a:r>
              <a:rPr dirty="0" err="1">
                <a:latin typeface="Arial" panose="020B0604020202020204" pitchFamily="34" charset="0"/>
              </a:rPr>
              <a:t>cambio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climático</a:t>
            </a:r>
            <a:r>
              <a:rPr dirty="0">
                <a:latin typeface="Arial" panose="020B0604020202020204" pitchFamily="34" charset="0"/>
              </a:rPr>
              <a:t> y la </a:t>
            </a:r>
            <a:r>
              <a:rPr dirty="0" err="1">
                <a:latin typeface="Arial" panose="020B0604020202020204" pitchFamily="34" charset="0"/>
              </a:rPr>
              <a:t>implementación</a:t>
            </a:r>
            <a:r>
              <a:rPr dirty="0">
                <a:latin typeface="Arial" panose="020B0604020202020204" pitchFamily="34" charset="0"/>
              </a:rPr>
              <a:t> del </a:t>
            </a:r>
            <a:r>
              <a:rPr dirty="0" err="1">
                <a:latin typeface="Arial" panose="020B0604020202020204" pitchFamily="34" charset="0"/>
              </a:rPr>
              <a:t>desarrollo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sostenible</a:t>
            </a:r>
            <a:r>
              <a:rPr dirty="0">
                <a:latin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</a:rPr>
              <a:t>basada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sistemas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combinados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basados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</a:rPr>
              <a:t> la </a:t>
            </a:r>
            <a:r>
              <a:rPr dirty="0" err="1">
                <a:latin typeface="Arial" panose="020B0604020202020204" pitchFamily="34" charset="0"/>
              </a:rPr>
              <a:t>naturaleza</a:t>
            </a:r>
            <a:r>
              <a:rPr dirty="0">
                <a:latin typeface="Arial" panose="020B0604020202020204" pitchFamily="34" charset="0"/>
              </a:rPr>
              <a:t> y la </a:t>
            </a:r>
            <a:r>
              <a:rPr dirty="0" err="1">
                <a:latin typeface="Arial" panose="020B0604020202020204" pitchFamily="34" charset="0"/>
              </a:rPr>
              <a:t>bioeconomía</a:t>
            </a:r>
            <a:r>
              <a:rPr dirty="0">
                <a:latin typeface="Arial" panose="020B0604020202020204" pitchFamily="34" charset="0"/>
              </a:rPr>
              <a:t>.</a:t>
            </a:r>
            <a:endParaRPr sz="180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055"/>
          <a:stretch/>
        </p:blipFill>
        <p:spPr>
          <a:xfrm>
            <a:off x="162338" y="231339"/>
            <a:ext cx="2652386" cy="9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7697" y="230359"/>
            <a:ext cx="1311965" cy="92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0B221D4-E191-3A46-A129-849409607A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88687D68-36F4-08D5-2F97-CB2F88F59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097EA39-EFEB-5787-91AA-FC51FC95A4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BB8110-909C-68A1-012F-D9FB1ADBE0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D7A6404-641C-3184-BC0B-7941488A1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990482"/>
              </p:ext>
            </p:extLst>
          </p:nvPr>
        </p:nvGraphicFramePr>
        <p:xfrm>
          <a:off x="485225" y="925619"/>
          <a:ext cx="11417807" cy="55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07">
                  <a:extLst>
                    <a:ext uri="{9D8B030D-6E8A-4147-A177-3AD203B41FA5}">
                      <a16:colId xmlns:a16="http://schemas.microsoft.com/office/drawing/2014/main" val="1872106814"/>
                    </a:ext>
                  </a:extLst>
                </a:gridCol>
              </a:tblGrid>
              <a:tr h="557239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WP2 – Plataforma de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actores</a:t>
                      </a:r>
                      <a:r>
                        <a:rPr lang="es-ES" b="1" i="0" dirty="0">
                          <a:latin typeface="Arial" panose="020B0604020202020204" pitchFamily="34" charset="0"/>
                        </a:rPr>
                        <a:t> (SHP) – Talleres 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SHP</a:t>
                      </a:r>
                    </a:p>
                  </a:txBody>
                  <a:tcPr marL="63071" marR="63071" marT="0" marB="0" anchor="ctr">
                    <a:solidFill>
                      <a:srgbClr val="41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89579"/>
                  </a:ext>
                </a:extLst>
              </a:tr>
            </a:tbl>
          </a:graphicData>
        </a:graphic>
      </p:graphicFrame>
      <p:sp>
        <p:nvSpPr>
          <p:cNvPr id="8" name="Rectángulo 3">
            <a:extLst>
              <a:ext uri="{FF2B5EF4-FFF2-40B4-BE49-F238E27FC236}">
                <a16:creationId xmlns:a16="http://schemas.microsoft.com/office/drawing/2014/main" id="{4619A3D0-9C7C-C08D-A082-9911D9E391D4}"/>
              </a:ext>
            </a:extLst>
          </p:cNvPr>
          <p:cNvSpPr/>
          <p:nvPr/>
        </p:nvSpPr>
        <p:spPr>
          <a:xfrm>
            <a:off x="7702422" y="86011"/>
            <a:ext cx="4410182" cy="459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</a:rPr>
              <a:t>WP2 – Plataforma de </a:t>
            </a:r>
            <a:r>
              <a:rPr sz="2400" b="1" dirty="0" err="1">
                <a:solidFill>
                  <a:srgbClr val="00B050"/>
                </a:solidFill>
                <a:latin typeface="Arial" panose="020B0604020202020204" pitchFamily="34" charset="0"/>
              </a:rPr>
              <a:t>actores</a:t>
            </a:r>
            <a:endParaRPr lang="es-419" sz="2400" b="1" dirty="0">
              <a:solidFill>
                <a:srgbClr val="00B050"/>
              </a:solidFill>
              <a:effectLst/>
              <a:latin typeface="Trebuchet MS" panose="020B070302020209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A8878C-8160-1D32-A9B3-53786C898F22}"/>
              </a:ext>
            </a:extLst>
          </p:cNvPr>
          <p:cNvGrpSpPr/>
          <p:nvPr/>
        </p:nvGrpSpPr>
        <p:grpSpPr>
          <a:xfrm>
            <a:off x="6868969" y="2344582"/>
            <a:ext cx="2343348" cy="2618470"/>
            <a:chOff x="6868969" y="2344582"/>
            <a:chExt cx="2343348" cy="261847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87D69E-0C0C-4069-AE54-C3D862F908AF}"/>
                </a:ext>
              </a:extLst>
            </p:cNvPr>
            <p:cNvSpPr txBox="1"/>
            <p:nvPr/>
          </p:nvSpPr>
          <p:spPr>
            <a:xfrm>
              <a:off x="6868969" y="4316721"/>
              <a:ext cx="234334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Formulario</a:t>
              </a:r>
              <a:endParaRPr lang="en-GB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b="1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Membresía</a:t>
              </a:r>
              <a:r>
                <a:rPr lang="en-GB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SHP</a:t>
              </a:r>
              <a:endParaRPr lang="en-GB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332885-9A34-D012-3A8C-FBE6DADAB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7505" y="2344582"/>
              <a:ext cx="1245833" cy="171302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E8F601-C060-071D-72A4-AA68D2E4A730}"/>
              </a:ext>
            </a:extLst>
          </p:cNvPr>
          <p:cNvGrpSpPr/>
          <p:nvPr/>
        </p:nvGrpSpPr>
        <p:grpSpPr>
          <a:xfrm>
            <a:off x="3860625" y="2349394"/>
            <a:ext cx="2129243" cy="2613658"/>
            <a:chOff x="3878030" y="2349394"/>
            <a:chExt cx="2129243" cy="26136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1844E9-EF88-26BA-F63D-1431DDE7BF4A}"/>
                </a:ext>
              </a:extLst>
            </p:cNvPr>
            <p:cNvSpPr txBox="1"/>
            <p:nvPr/>
          </p:nvSpPr>
          <p:spPr>
            <a:xfrm>
              <a:off x="4075965" y="4316721"/>
              <a:ext cx="19108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SHP </a:t>
              </a:r>
            </a:p>
            <a:p>
              <a:pPr algn="ctr"/>
              <a:r>
                <a:rPr lang="en-GB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DIRECTRICES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1E71781-2A66-0E64-3273-CB8BA511D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5406" r="14593"/>
            <a:stretch/>
          </p:blipFill>
          <p:spPr>
            <a:xfrm>
              <a:off x="3878030" y="2349394"/>
              <a:ext cx="2129243" cy="170339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3638A1B-C8F6-2541-2358-7F736F31D460}"/>
              </a:ext>
            </a:extLst>
          </p:cNvPr>
          <p:cNvSpPr txBox="1"/>
          <p:nvPr/>
        </p:nvSpPr>
        <p:spPr>
          <a:xfrm>
            <a:off x="7014117" y="5245279"/>
            <a:ext cx="24532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200" dirty="0">
                <a:latin typeface="Arial" panose="020B0604020202020204" pitchFamily="34" charset="0"/>
                <a:hlinkClick r:id="rId7"/>
              </a:rPr>
              <a:t>Enlace al </a:t>
            </a:r>
            <a:r>
              <a:rPr sz="1200" dirty="0" err="1">
                <a:latin typeface="Arial" panose="020B0604020202020204" pitchFamily="34" charset="0"/>
                <a:hlinkClick r:id="rId7"/>
              </a:rPr>
              <a:t>formulario</a:t>
            </a:r>
            <a:r>
              <a:rPr sz="1200" dirty="0">
                <a:latin typeface="Arial" panose="020B0604020202020204" pitchFamily="34" charset="0"/>
                <a:hlinkClick r:id="rId7"/>
              </a:rPr>
              <a:t> de Google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7A5353-BD5B-9839-56B2-73A7D0C8A6C4}"/>
              </a:ext>
            </a:extLst>
          </p:cNvPr>
          <p:cNvGrpSpPr/>
          <p:nvPr/>
        </p:nvGrpSpPr>
        <p:grpSpPr>
          <a:xfrm>
            <a:off x="9907513" y="2344582"/>
            <a:ext cx="1788974" cy="2618470"/>
            <a:chOff x="9907513" y="2344582"/>
            <a:chExt cx="1788974" cy="261847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816268-57FD-FB42-6C17-E095F147F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3588" t="10301" r="13685" b="6469"/>
            <a:stretch/>
          </p:blipFill>
          <p:spPr>
            <a:xfrm>
              <a:off x="10053569" y="2344582"/>
              <a:ext cx="1496862" cy="171302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ED68D4-F248-92FB-AA52-8A3569E2F591}"/>
                </a:ext>
              </a:extLst>
            </p:cNvPr>
            <p:cNvSpPr txBox="1"/>
            <p:nvPr/>
          </p:nvSpPr>
          <p:spPr>
            <a:xfrm>
              <a:off x="9907513" y="4316721"/>
              <a:ext cx="178897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CARTA DE  ADHESION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AA1459-2457-A5D9-7C30-274C7104A780}"/>
              </a:ext>
            </a:extLst>
          </p:cNvPr>
          <p:cNvGrpSpPr/>
          <p:nvPr/>
        </p:nvGrpSpPr>
        <p:grpSpPr>
          <a:xfrm>
            <a:off x="791058" y="2357722"/>
            <a:ext cx="1686740" cy="2605330"/>
            <a:chOff x="791058" y="2357722"/>
            <a:chExt cx="1686740" cy="2605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3E6BEC-FA5A-4A7B-82C0-F09367D92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1058" y="2357722"/>
              <a:ext cx="1686740" cy="16867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7A3069-0F33-12D2-2E56-4FD80E816C29}"/>
                </a:ext>
              </a:extLst>
            </p:cNvPr>
            <p:cNvSpPr txBox="1"/>
            <p:nvPr/>
          </p:nvSpPr>
          <p:spPr>
            <a:xfrm>
              <a:off x="791058" y="4316721"/>
              <a:ext cx="168674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0"/>
                </a:rPr>
                <a:t>SHP </a:t>
              </a:r>
            </a:p>
            <a:p>
              <a:pPr algn="ctr"/>
              <a:r>
                <a:rPr lang="en-GB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0"/>
                </a:rPr>
                <a:t>BASE DATOS</a:t>
              </a:r>
              <a:endParaRPr lang="en-GB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AE3AE28-F96A-5A5A-5309-8E028F3A42AE}"/>
              </a:ext>
            </a:extLst>
          </p:cNvPr>
          <p:cNvSpPr txBox="1"/>
          <p:nvPr/>
        </p:nvSpPr>
        <p:spPr>
          <a:xfrm>
            <a:off x="3445726" y="5245279"/>
            <a:ext cx="30888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dirty="0" err="1">
                <a:latin typeface="Arial" panose="020B0604020202020204" pitchFamily="34" charset="0"/>
              </a:rPr>
              <a:t>SureNexus_SHP_Guidelines</a:t>
            </a:r>
            <a:endParaRPr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A91877E8-560C-DC6E-0D77-82446B1B3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A2620F4-C9FD-A5D2-FFA0-1B5A557A0E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8CD128-A48A-779F-A8FC-69BBA2D711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0597B5-6E02-D957-0A2E-DD17F5AF3881}"/>
              </a:ext>
            </a:extLst>
          </p:cNvPr>
          <p:cNvSpPr txBox="1"/>
          <p:nvPr/>
        </p:nvSpPr>
        <p:spPr>
          <a:xfrm>
            <a:off x="4978292" y="1966645"/>
            <a:ext cx="6661702" cy="4360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Como actor clave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en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la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implementación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del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enfoque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WEFE Nexus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en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su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país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y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en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la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región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mediterránea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,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su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organización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está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invitada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a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unirse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a la SHP. La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participación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es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voluntaria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e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incluye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una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variedad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de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acciones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que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su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organización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puede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definir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de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antemano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. </a:t>
            </a:r>
            <a:endParaRPr lang="es-ES" b="1" dirty="0">
              <a:solidFill>
                <a:srgbClr val="3577BD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Este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documento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describe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los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roles,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contribuciones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,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responsabilidades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y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beneficios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de las partes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interesadas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,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así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como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los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mecanismos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para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transferir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conocimientos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y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lecciones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aprendidas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durante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el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proyecto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. Al final de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este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documento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,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encontrará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un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formulario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de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solicitud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de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membresía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voluntaria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. </a:t>
            </a:r>
            <a:endParaRPr lang="es-ES" dirty="0">
              <a:solidFill>
                <a:srgbClr val="3577BD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Si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está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interesado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,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puede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especificar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los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compromisos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de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su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organización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como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miembro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de la SHP y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proporcionar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información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clave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sobre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su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organización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.</a:t>
            </a:r>
            <a:endParaRPr lang="en-US" sz="1600" dirty="0">
              <a:solidFill>
                <a:srgbClr val="3577B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F85885-6F38-A90F-FB28-03024026C119}"/>
              </a:ext>
            </a:extLst>
          </p:cNvPr>
          <p:cNvSpPr txBox="1"/>
          <p:nvPr/>
        </p:nvSpPr>
        <p:spPr>
          <a:xfrm>
            <a:off x="853321" y="5326603"/>
            <a:ext cx="37385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dirty="0">
                <a:latin typeface="Arial" panose="020B0604020202020204" pitchFamily="34" charset="0"/>
              </a:rPr>
              <a:t>Directrices de la SHP</a:t>
            </a:r>
          </a:p>
          <a:p>
            <a:r>
              <a:rPr dirty="0">
                <a:latin typeface="Arial" panose="020B0604020202020204" pitchFamily="34" charset="0"/>
              </a:rPr>
              <a:t>250209_SureNexus_SHP_Guidelinesv3jm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572066-8938-9E16-D84F-8D4A975F0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47" y="2667661"/>
            <a:ext cx="4359022" cy="2441052"/>
          </a:xfrm>
          <a:prstGeom prst="rect">
            <a:avLst/>
          </a:prstGeom>
        </p:spPr>
      </p:pic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14974958-23FB-827B-2045-EAE366056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74324"/>
              </p:ext>
            </p:extLst>
          </p:nvPr>
        </p:nvGraphicFramePr>
        <p:xfrm>
          <a:off x="485225" y="925619"/>
          <a:ext cx="11417807" cy="55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07">
                  <a:extLst>
                    <a:ext uri="{9D8B030D-6E8A-4147-A177-3AD203B41FA5}">
                      <a16:colId xmlns:a16="http://schemas.microsoft.com/office/drawing/2014/main" val="1872106814"/>
                    </a:ext>
                  </a:extLst>
                </a:gridCol>
              </a:tblGrid>
              <a:tr h="557239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WP2 – Plataforma de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actores</a:t>
                      </a:r>
                      <a:r>
                        <a:rPr lang="es-ES" b="1" i="0" dirty="0">
                          <a:latin typeface="Arial" panose="020B0604020202020204" pitchFamily="34" charset="0"/>
                        </a:rPr>
                        <a:t> (SHP) – Talleres 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SHP</a:t>
                      </a:r>
                    </a:p>
                  </a:txBody>
                  <a:tcPr marL="63071" marR="63071" marT="0" marB="0" anchor="ctr">
                    <a:solidFill>
                      <a:srgbClr val="41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89579"/>
                  </a:ext>
                </a:extLst>
              </a:tr>
            </a:tbl>
          </a:graphicData>
        </a:graphic>
      </p:graphicFrame>
      <p:sp>
        <p:nvSpPr>
          <p:cNvPr id="7" name="Rectángulo 3">
            <a:extLst>
              <a:ext uri="{FF2B5EF4-FFF2-40B4-BE49-F238E27FC236}">
                <a16:creationId xmlns:a16="http://schemas.microsoft.com/office/drawing/2014/main" id="{E96C4B25-0558-1CDE-A8A5-D40FFA3992C9}"/>
              </a:ext>
            </a:extLst>
          </p:cNvPr>
          <p:cNvSpPr/>
          <p:nvPr/>
        </p:nvSpPr>
        <p:spPr>
          <a:xfrm>
            <a:off x="7702422" y="86011"/>
            <a:ext cx="4410182" cy="459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</a:rPr>
              <a:t>WP2 – Plataforma de </a:t>
            </a:r>
            <a:r>
              <a:rPr sz="2400" b="1" dirty="0" err="1">
                <a:solidFill>
                  <a:srgbClr val="00B050"/>
                </a:solidFill>
                <a:latin typeface="Arial" panose="020B0604020202020204" pitchFamily="34" charset="0"/>
              </a:rPr>
              <a:t>actores</a:t>
            </a:r>
            <a:endParaRPr lang="es-419" sz="2400" b="1" dirty="0">
              <a:solidFill>
                <a:srgbClr val="00B050"/>
              </a:solidFill>
              <a:effectLst/>
              <a:latin typeface="Trebuchet MS" panose="020B070302020209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3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37BBE543-F98B-5233-56AE-4161058A8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0688355-E724-1909-C481-4F205CBC03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DF5A666-8195-0B5D-F8A8-A91F480EFE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CA8AE8-7B6A-B8B6-F26E-E04BF01E7298}"/>
              </a:ext>
            </a:extLst>
          </p:cNvPr>
          <p:cNvSpPr txBox="1"/>
          <p:nvPr/>
        </p:nvSpPr>
        <p:spPr>
          <a:xfrm>
            <a:off x="629803" y="2241400"/>
            <a:ext cx="3852233" cy="38084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Para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ello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, se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espera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que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los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3577BD"/>
                </a:solidFill>
                <a:latin typeface="Arial" panose="020B0604020202020204" pitchFamily="34" charset="0"/>
              </a:rPr>
              <a:t>miembros</a:t>
            </a:r>
            <a:r>
              <a:rPr b="1" dirty="0">
                <a:solidFill>
                  <a:srgbClr val="3577BD"/>
                </a:solidFill>
                <a:latin typeface="Arial" panose="020B0604020202020204" pitchFamily="34" charset="0"/>
              </a:rPr>
              <a:t> de la red:</a:t>
            </a:r>
            <a:endParaRPr lang="en-US" sz="2800" b="1" dirty="0">
              <a:solidFill>
                <a:srgbClr val="3577B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Fomenten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la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confianza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y la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colaboración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activa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dentro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de la red.</a:t>
            </a:r>
            <a:endParaRPr lang="en-US" sz="2800" dirty="0">
              <a:solidFill>
                <a:srgbClr val="3577B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Aseguren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un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intercambio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de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información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coherente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y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abierto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en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toda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la red.</a:t>
            </a:r>
            <a:endParaRPr lang="en-US" sz="2800" dirty="0">
              <a:solidFill>
                <a:srgbClr val="3577B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Promuevan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procesos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de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aprendizaje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conjunto entre las </a:t>
            </a:r>
            <a:r>
              <a:rPr dirty="0" err="1">
                <a:solidFill>
                  <a:srgbClr val="3577BD"/>
                </a:solidFill>
                <a:latin typeface="Arial" panose="020B0604020202020204" pitchFamily="34" charset="0"/>
              </a:rPr>
              <a:t>distintas</a:t>
            </a:r>
            <a:r>
              <a:rPr dirty="0">
                <a:solidFill>
                  <a:srgbClr val="3577BD"/>
                </a:solidFill>
                <a:latin typeface="Arial" panose="020B0604020202020204" pitchFamily="34" charset="0"/>
              </a:rPr>
              <a:t> redes locales.</a:t>
            </a:r>
            <a:endParaRPr lang="en-US" sz="2800" dirty="0">
              <a:solidFill>
                <a:srgbClr val="3577B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C59086D-074B-8E8C-6301-732093B0C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476993"/>
              </p:ext>
            </p:extLst>
          </p:nvPr>
        </p:nvGraphicFramePr>
        <p:xfrm>
          <a:off x="5211740" y="2634364"/>
          <a:ext cx="6589644" cy="2912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4822">
                  <a:extLst>
                    <a:ext uri="{9D8B030D-6E8A-4147-A177-3AD203B41FA5}">
                      <a16:colId xmlns:a16="http://schemas.microsoft.com/office/drawing/2014/main" val="2497232454"/>
                    </a:ext>
                  </a:extLst>
                </a:gridCol>
                <a:gridCol w="3294822">
                  <a:extLst>
                    <a:ext uri="{9D8B030D-6E8A-4147-A177-3AD203B41FA5}">
                      <a16:colId xmlns:a16="http://schemas.microsoft.com/office/drawing/2014/main" val="1705041756"/>
                    </a:ext>
                  </a:extLst>
                </a:gridCol>
              </a:tblGrid>
              <a:tr h="325770">
                <a:tc rowSpan="2"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Organizaciones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públicas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Gobierno</a:t>
                      </a:r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local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106594"/>
                  </a:ext>
                </a:extLst>
              </a:tr>
              <a:tr h="3891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Gobierno</a:t>
                      </a:r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nacional-subnacional</a:t>
                      </a:r>
                      <a:endParaRPr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3993"/>
                  </a:ext>
                </a:extLst>
              </a:tr>
              <a:tr h="387626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Organizaciones de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investigación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Centros de </a:t>
                      </a:r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investigación</a:t>
                      </a:r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y </a:t>
                      </a:r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universidades</a:t>
                      </a:r>
                      <a:endParaRPr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232838"/>
                  </a:ext>
                </a:extLst>
              </a:tr>
              <a:tr h="325770">
                <a:tc rowSpan="3"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Organizaciones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privadas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Empresas </a:t>
                      </a:r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agroalimentarias</a:t>
                      </a:r>
                      <a:endParaRPr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432444"/>
                  </a:ext>
                </a:extLst>
              </a:tr>
              <a:tr h="325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Productores</a:t>
                      </a:r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locales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862677"/>
                  </a:ext>
                </a:extLst>
              </a:tr>
              <a:tr h="325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Servicios</a:t>
                      </a:r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de </a:t>
                      </a:r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agua</a:t>
                      </a:r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/</a:t>
                      </a:r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energía</a:t>
                      </a:r>
                      <a:endParaRPr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340358"/>
                  </a:ext>
                </a:extLst>
              </a:tr>
              <a:tr h="671950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Organizaciones no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gubernamentales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de </a:t>
                      </a:r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consumidores</a:t>
                      </a:r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/ ONG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72938"/>
                  </a:ext>
                </a:extLst>
              </a:tr>
            </a:tbl>
          </a:graphicData>
        </a:graphic>
      </p:graphicFrame>
      <p:sp>
        <p:nvSpPr>
          <p:cNvPr id="3" name="Rectángulo 3">
            <a:extLst>
              <a:ext uri="{FF2B5EF4-FFF2-40B4-BE49-F238E27FC236}">
                <a16:creationId xmlns:a16="http://schemas.microsoft.com/office/drawing/2014/main" id="{552FCDE8-10B2-D580-FC73-BC33BD73A3BF}"/>
              </a:ext>
            </a:extLst>
          </p:cNvPr>
          <p:cNvSpPr/>
          <p:nvPr/>
        </p:nvSpPr>
        <p:spPr>
          <a:xfrm>
            <a:off x="7702422" y="86011"/>
            <a:ext cx="4410182" cy="459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</a:rPr>
              <a:t>WP2 – Plataforma de </a:t>
            </a:r>
            <a:r>
              <a:rPr sz="2400" b="1" dirty="0" err="1">
                <a:solidFill>
                  <a:srgbClr val="00B050"/>
                </a:solidFill>
                <a:latin typeface="Arial" panose="020B0604020202020204" pitchFamily="34" charset="0"/>
              </a:rPr>
              <a:t>actores</a:t>
            </a:r>
            <a:endParaRPr lang="es-419" sz="2400" b="1" dirty="0">
              <a:solidFill>
                <a:srgbClr val="00B050"/>
              </a:solidFill>
              <a:effectLst/>
              <a:latin typeface="Trebuchet MS" panose="020B070302020209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A44429E6-D30F-482F-BE00-05A23EE06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940515"/>
              </p:ext>
            </p:extLst>
          </p:nvPr>
        </p:nvGraphicFramePr>
        <p:xfrm>
          <a:off x="485225" y="925619"/>
          <a:ext cx="11417807" cy="55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07">
                  <a:extLst>
                    <a:ext uri="{9D8B030D-6E8A-4147-A177-3AD203B41FA5}">
                      <a16:colId xmlns:a16="http://schemas.microsoft.com/office/drawing/2014/main" val="1872106814"/>
                    </a:ext>
                  </a:extLst>
                </a:gridCol>
              </a:tblGrid>
              <a:tr h="557239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WP2 – Plataforma de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actores</a:t>
                      </a:r>
                      <a:r>
                        <a:rPr lang="es-ES" b="1" i="0" dirty="0">
                          <a:latin typeface="Arial" panose="020B0604020202020204" pitchFamily="34" charset="0"/>
                        </a:rPr>
                        <a:t> (SHP) – Talleres 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SHP</a:t>
                      </a:r>
                    </a:p>
                  </a:txBody>
                  <a:tcPr marL="63071" marR="63071" marT="0" marB="0" anchor="ctr">
                    <a:solidFill>
                      <a:srgbClr val="41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89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1CDE20-601C-00E5-2F6A-71231E1D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09E245-06B5-BE63-16BB-382A197D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57005"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5489C6F1-7E67-5EBF-F92E-E7792E618184}"/>
              </a:ext>
            </a:extLst>
          </p:cNvPr>
          <p:cNvSpPr/>
          <p:nvPr/>
        </p:nvSpPr>
        <p:spPr>
          <a:xfrm>
            <a:off x="596349" y="695954"/>
            <a:ext cx="6007768" cy="362867"/>
          </a:xfrm>
          <a:prstGeom prst="roundRect">
            <a:avLst/>
          </a:prstGeom>
          <a:solidFill>
            <a:srgbClr val="49A166">
              <a:alpha val="54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1651000" latinLnBrk="1" hangingPunct="0"/>
            <a:r>
              <a:rPr b="1" dirty="0" err="1">
                <a:solidFill>
                  <a:schemeClr val="bg1"/>
                </a:solidFill>
                <a:latin typeface="Arial" panose="020B0604020202020204" pitchFamily="34" charset="0"/>
              </a:rPr>
              <a:t>Fomentar</a:t>
            </a:r>
            <a:r>
              <a:rPr b="1" dirty="0">
                <a:solidFill>
                  <a:schemeClr val="bg1"/>
                </a:solidFill>
                <a:latin typeface="Arial" panose="020B0604020202020204" pitchFamily="34" charset="0"/>
              </a:rPr>
              <a:t> la </a:t>
            </a:r>
            <a:r>
              <a:rPr b="1" dirty="0" err="1">
                <a:solidFill>
                  <a:schemeClr val="bg1"/>
                </a:solidFill>
                <a:latin typeface="Arial" panose="020B0604020202020204" pitchFamily="34" charset="0"/>
              </a:rPr>
              <a:t>creación</a:t>
            </a:r>
            <a:r>
              <a:rPr b="1" dirty="0">
                <a:solidFill>
                  <a:schemeClr val="bg1"/>
                </a:solidFill>
                <a:latin typeface="Arial" panose="020B0604020202020204" pitchFamily="34" charset="0"/>
              </a:rPr>
              <a:t> de redes y </a:t>
            </a:r>
            <a:r>
              <a:rPr b="1" dirty="0" err="1">
                <a:solidFill>
                  <a:schemeClr val="bg1"/>
                </a:solidFill>
                <a:latin typeface="Arial" panose="020B0604020202020204" pitchFamily="34" charset="0"/>
              </a:rPr>
              <a:t>clústeres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BD85EDF8-0B69-B659-BFCC-72E7E020A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466538"/>
              </p:ext>
            </p:extLst>
          </p:nvPr>
        </p:nvGraphicFramePr>
        <p:xfrm>
          <a:off x="312234" y="1181437"/>
          <a:ext cx="11562887" cy="554390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848136">
                  <a:extLst>
                    <a:ext uri="{9D8B030D-6E8A-4147-A177-3AD203B41FA5}">
                      <a16:colId xmlns:a16="http://schemas.microsoft.com/office/drawing/2014/main" val="4177795972"/>
                    </a:ext>
                  </a:extLst>
                </a:gridCol>
                <a:gridCol w="7714751">
                  <a:extLst>
                    <a:ext uri="{9D8B030D-6E8A-4147-A177-3AD203B41FA5}">
                      <a16:colId xmlns:a16="http://schemas.microsoft.com/office/drawing/2014/main" val="3605962554"/>
                    </a:ext>
                  </a:extLst>
                </a:gridCol>
              </a:tblGrid>
              <a:tr h="332110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Actividad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principal de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SureNexus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0" i="0" dirty="0" err="1">
                          <a:latin typeface="Arial" panose="020B0604020202020204" pitchFamily="34" charset="0"/>
                        </a:rPr>
                        <a:t>Actividad</a:t>
                      </a:r>
                      <a:r>
                        <a:rPr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0" i="0" dirty="0" err="1">
                          <a:latin typeface="Arial" panose="020B0604020202020204" pitchFamily="34" charset="0"/>
                        </a:rPr>
                        <a:t>específica</a:t>
                      </a:r>
                      <a:endParaRPr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174698"/>
                  </a:ext>
                </a:extLst>
              </a:tr>
              <a:tr h="270676">
                <a:tc rowSpan="3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Formación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continua y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creación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capacidades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I: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Cursos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generales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Nexo WEFE (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Enfoque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Gobernanza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Métricas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419166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SbN y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salud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y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servicios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los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ecosistemas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930386"/>
                  </a:ext>
                </a:extLst>
              </a:tr>
              <a:tr h="2784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Bioeconomía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circular del “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carbono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”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667975"/>
                  </a:ext>
                </a:extLst>
              </a:tr>
              <a:tr h="236164">
                <a:tc rowSpan="4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Formación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continua y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creación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capacidades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II: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Cursos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especializados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Modelado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IA y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análisis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escenarios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para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el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Nexo WEFE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76702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SbN y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hidrotecnologías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ancestrales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988959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Adaptación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al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cambio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climático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y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nexo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WEFE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960551"/>
                  </a:ext>
                </a:extLst>
              </a:tr>
              <a:tr h="256126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Factores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habilitadores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del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nexo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impulsores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cambio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del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nexo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indicadores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sostenibilidad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549754"/>
                  </a:ext>
                </a:extLst>
              </a:tr>
              <a:tr h="236164">
                <a:tc rowSpan="6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Consultoría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a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demanda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Prácticas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bioeconomía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295828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Agricultura digital y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agrivoltaica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94923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Selección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tecnologías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para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el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tratamiento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agua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/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aguas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residuales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utilizando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SbN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09721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Inquietudes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el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sector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agrícola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contaminación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riego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…)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6594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Eficiencia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recursos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energía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y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agua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284181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Escenarios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cambio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climático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822864"/>
                  </a:ext>
                </a:extLst>
              </a:tr>
              <a:tr h="269334">
                <a:tc rowSpan="4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Acceso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a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resúmenes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técnicos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y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boletines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informes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Resúmenes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técnicos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informes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disponibles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para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los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documentos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principales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6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idiomas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: EN, SP, IT, FR, GR, AR).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960786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Boletines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879642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Documentos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política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54317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Premio que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reconoce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las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mejores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iniciativas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sobre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el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Nexo WEFE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181807"/>
                  </a:ext>
                </a:extLst>
              </a:tr>
              <a:tr h="277602">
                <a:tc rowSpan="3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Oportunidades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de networking y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acciones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conjuntas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Manténgase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actualizado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: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conferencias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/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talleres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/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seminarios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web /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foros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línea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y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grupos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discusión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440659"/>
                  </a:ext>
                </a:extLst>
              </a:tr>
              <a:tr h="2414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Intercambio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conocimientos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y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experiencias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sobre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el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enfoque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WEFE-NEXUS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954500"/>
                  </a:ext>
                </a:extLst>
              </a:tr>
              <a:tr h="2414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Acceso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a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soluciones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sectores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o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contextos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climáticos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similares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81863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0D986D8B-B4B7-DE62-2C34-19F596843473}"/>
              </a:ext>
            </a:extLst>
          </p:cNvPr>
          <p:cNvSpPr txBox="1"/>
          <p:nvPr/>
        </p:nvSpPr>
        <p:spPr>
          <a:xfrm>
            <a:off x="7675412" y="689489"/>
            <a:ext cx="41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err="1">
                <a:latin typeface="Arial" panose="020B0604020202020204" pitchFamily="34" charset="0"/>
              </a:rPr>
              <a:t>Ventajas</a:t>
            </a:r>
            <a:r>
              <a:rPr b="1" dirty="0">
                <a:latin typeface="Arial" panose="020B0604020202020204" pitchFamily="34" charset="0"/>
              </a:rPr>
              <a:t> de ser </a:t>
            </a:r>
            <a:r>
              <a:rPr b="1" dirty="0" err="1">
                <a:latin typeface="Arial" panose="020B0604020202020204" pitchFamily="34" charset="0"/>
              </a:rPr>
              <a:t>miembro</a:t>
            </a:r>
            <a:r>
              <a:rPr b="1" dirty="0">
                <a:latin typeface="Arial" panose="020B0604020202020204" pitchFamily="34" charset="0"/>
              </a:rPr>
              <a:t> de la SHP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3">
            <a:extLst>
              <a:ext uri="{FF2B5EF4-FFF2-40B4-BE49-F238E27FC236}">
                <a16:creationId xmlns:a16="http://schemas.microsoft.com/office/drawing/2014/main" id="{7CDACCDD-C52E-62C6-A8F3-39B8E253FA2D}"/>
              </a:ext>
            </a:extLst>
          </p:cNvPr>
          <p:cNvSpPr/>
          <p:nvPr/>
        </p:nvSpPr>
        <p:spPr>
          <a:xfrm>
            <a:off x="7702422" y="86011"/>
            <a:ext cx="4410182" cy="459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</a:rPr>
              <a:t>WP2 – Plataforma de </a:t>
            </a:r>
            <a:r>
              <a:rPr sz="2400" b="1" dirty="0" err="1">
                <a:solidFill>
                  <a:srgbClr val="00B050"/>
                </a:solidFill>
                <a:latin typeface="Arial" panose="020B0604020202020204" pitchFamily="34" charset="0"/>
              </a:rPr>
              <a:t>actores</a:t>
            </a:r>
            <a:endParaRPr lang="es-419" sz="2400" b="1" dirty="0">
              <a:solidFill>
                <a:srgbClr val="00B050"/>
              </a:solidFill>
              <a:effectLst/>
              <a:latin typeface="Trebuchet MS" panose="020B070302020209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297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1CDE20-601C-00E5-2F6A-71231E1D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09E245-06B5-BE63-16BB-382A197D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57005"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5489C6F1-7E67-5EBF-F92E-E7792E618184}"/>
              </a:ext>
            </a:extLst>
          </p:cNvPr>
          <p:cNvSpPr/>
          <p:nvPr/>
        </p:nvSpPr>
        <p:spPr>
          <a:xfrm>
            <a:off x="596349" y="695954"/>
            <a:ext cx="6007768" cy="362867"/>
          </a:xfrm>
          <a:prstGeom prst="roundRect">
            <a:avLst/>
          </a:prstGeom>
          <a:solidFill>
            <a:srgbClr val="49A166">
              <a:alpha val="54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1651000" latinLnBrk="1" hangingPunct="0"/>
            <a:r>
              <a:rPr b="1" dirty="0" err="1">
                <a:solidFill>
                  <a:schemeClr val="bg1"/>
                </a:solidFill>
                <a:latin typeface="Arial" panose="020B0604020202020204" pitchFamily="34" charset="0"/>
              </a:rPr>
              <a:t>Fomentar</a:t>
            </a:r>
            <a:r>
              <a:rPr b="1" dirty="0">
                <a:solidFill>
                  <a:schemeClr val="bg1"/>
                </a:solidFill>
                <a:latin typeface="Arial" panose="020B0604020202020204" pitchFamily="34" charset="0"/>
              </a:rPr>
              <a:t> la </a:t>
            </a:r>
            <a:r>
              <a:rPr b="1" dirty="0" err="1">
                <a:solidFill>
                  <a:schemeClr val="bg1"/>
                </a:solidFill>
                <a:latin typeface="Arial" panose="020B0604020202020204" pitchFamily="34" charset="0"/>
              </a:rPr>
              <a:t>creación</a:t>
            </a:r>
            <a:r>
              <a:rPr b="1" dirty="0">
                <a:solidFill>
                  <a:schemeClr val="bg1"/>
                </a:solidFill>
                <a:latin typeface="Arial" panose="020B0604020202020204" pitchFamily="34" charset="0"/>
              </a:rPr>
              <a:t> de redes y </a:t>
            </a:r>
            <a:r>
              <a:rPr b="1" dirty="0" err="1">
                <a:solidFill>
                  <a:schemeClr val="bg1"/>
                </a:solidFill>
                <a:latin typeface="Arial" panose="020B0604020202020204" pitchFamily="34" charset="0"/>
              </a:rPr>
              <a:t>clústeres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BD85EDF8-0B69-B659-BFCC-72E7E020A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602297"/>
              </p:ext>
            </p:extLst>
          </p:nvPr>
        </p:nvGraphicFramePr>
        <p:xfrm>
          <a:off x="412595" y="1442696"/>
          <a:ext cx="11462526" cy="489441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655427">
                  <a:extLst>
                    <a:ext uri="{9D8B030D-6E8A-4147-A177-3AD203B41FA5}">
                      <a16:colId xmlns:a16="http://schemas.microsoft.com/office/drawing/2014/main" val="4177795972"/>
                    </a:ext>
                  </a:extLst>
                </a:gridCol>
                <a:gridCol w="7807099">
                  <a:extLst>
                    <a:ext uri="{9D8B030D-6E8A-4147-A177-3AD203B41FA5}">
                      <a16:colId xmlns:a16="http://schemas.microsoft.com/office/drawing/2014/main" val="360596255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Resultados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SureNexus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Acceso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a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los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resultados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para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los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miembros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de la SHP</a:t>
                      </a:r>
                    </a:p>
                  </a:txBody>
                  <a:tcPr marL="59738" marR="5973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174698"/>
                  </a:ext>
                </a:extLst>
              </a:tr>
              <a:tr h="298101">
                <a:tc rowSpan="3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Formación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continua y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creación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capacidades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cursos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generales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y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especializados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 b="0" i="0" dirty="0" err="1">
                          <a:latin typeface="Arial" panose="020B0604020202020204" pitchFamily="34" charset="0"/>
                        </a:rPr>
                        <a:t>Acceso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a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talleres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/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conferencias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tarifas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reducidas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419166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b="0" i="0" dirty="0" err="1">
                          <a:latin typeface="Arial" panose="020B0604020202020204" pitchFamily="34" charset="0"/>
                        </a:rPr>
                        <a:t>Acceso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a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materiales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formación</a:t>
                      </a:r>
                      <a:endParaRPr sz="16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930386"/>
                  </a:ext>
                </a:extLst>
              </a:tr>
              <a:tr h="3066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b="0" i="0" dirty="0" err="1">
                          <a:latin typeface="Arial" panose="020B0604020202020204" pitchFamily="34" charset="0"/>
                        </a:rPr>
                        <a:t>Certificación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reconocida</a:t>
                      </a:r>
                      <a:endParaRPr sz="16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667975"/>
                  </a:ext>
                </a:extLst>
              </a:tr>
              <a:tr h="260092">
                <a:tc rowSpan="2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Consultoría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a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demanda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4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consultas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gratuitas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por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organización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anualmente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767023"/>
                  </a:ext>
                </a:extLst>
              </a:tr>
              <a:tr h="19612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1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escenario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cambio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climático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por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ubicación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anualmente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988959"/>
                  </a:ext>
                </a:extLst>
              </a:tr>
              <a:tr h="260092">
                <a:tc rowSpan="6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Acceso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a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resúmenes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técnicos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y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boletines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informes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 b="0" i="0" dirty="0" err="1">
                          <a:latin typeface="Arial" panose="020B0604020202020204" pitchFamily="34" charset="0"/>
                        </a:rPr>
                        <a:t>Acceso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a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resúmenes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técnicos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informes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disponibles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para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los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documentos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principales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en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6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idiomas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: EN, SP, IT, FR, GR, AR).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295828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1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informe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cada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DS (4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informes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sectoriales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949233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1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informe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técnico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sobre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plásticos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en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la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agricultura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(CTPC)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097213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1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informe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técnico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sobre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SbN para la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agricultura</a:t>
                      </a:r>
                      <a:endParaRPr sz="1600" b="0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65943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1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informe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técnico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sobre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soluciones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bioeconomía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para la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agricultura</a:t>
                      </a:r>
                      <a:endParaRPr sz="1600" b="0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284181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b="0" i="0" dirty="0" err="1">
                          <a:latin typeface="Arial" panose="020B0604020202020204" pitchFamily="34" charset="0"/>
                        </a:rPr>
                        <a:t>Acceso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gratuito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para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los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miembros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registrados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a: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Boletines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Informes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Resúmenes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, Directrices, Libros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blancos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, …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822864"/>
                  </a:ext>
                </a:extLst>
              </a:tr>
              <a:tr h="296624">
                <a:tc rowSpan="3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Oportunidades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de networking y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acciones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conjuntas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 b="0" i="0" dirty="0" err="1">
                          <a:latin typeface="Arial" panose="020B0604020202020204" pitchFamily="34" charset="0"/>
                        </a:rPr>
                        <a:t>Acceso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para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los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socios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a la base de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datos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“Soluciones a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problemas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similares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” (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SiProS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960786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b="0" i="0" dirty="0" err="1">
                          <a:latin typeface="Arial" panose="020B0604020202020204" pitchFamily="34" charset="0"/>
                        </a:rPr>
                        <a:t>Acceso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directo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y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fácil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a la comunidad de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prácticas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WEFE Nexus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879642"/>
                  </a:ext>
                </a:extLst>
              </a:tr>
              <a:tr h="39634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b="0" i="0" dirty="0" err="1">
                          <a:latin typeface="Arial" panose="020B0604020202020204" pitchFamily="34" charset="0"/>
                        </a:rPr>
                        <a:t>Acceso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y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uso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de la base de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datos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miembros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de la SHP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543173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0D986D8B-B4B7-DE62-2C34-19F596843473}"/>
              </a:ext>
            </a:extLst>
          </p:cNvPr>
          <p:cNvSpPr txBox="1"/>
          <p:nvPr/>
        </p:nvSpPr>
        <p:spPr>
          <a:xfrm>
            <a:off x="7675412" y="689489"/>
            <a:ext cx="41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err="1">
                <a:latin typeface="Arial" panose="020B0604020202020204" pitchFamily="34" charset="0"/>
              </a:rPr>
              <a:t>Ventajas</a:t>
            </a:r>
            <a:r>
              <a:rPr b="1" dirty="0">
                <a:latin typeface="Arial" panose="020B0604020202020204" pitchFamily="34" charset="0"/>
              </a:rPr>
              <a:t> de ser </a:t>
            </a:r>
            <a:r>
              <a:rPr b="1" dirty="0" err="1">
                <a:latin typeface="Arial" panose="020B0604020202020204" pitchFamily="34" charset="0"/>
              </a:rPr>
              <a:t>miembro</a:t>
            </a:r>
            <a:r>
              <a:rPr b="1" dirty="0">
                <a:latin typeface="Arial" panose="020B0604020202020204" pitchFamily="34" charset="0"/>
              </a:rPr>
              <a:t> de la SHP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3">
            <a:extLst>
              <a:ext uri="{FF2B5EF4-FFF2-40B4-BE49-F238E27FC236}">
                <a16:creationId xmlns:a16="http://schemas.microsoft.com/office/drawing/2014/main" id="{1A268C8C-6B3B-6FFF-73B2-39D5A44A777C}"/>
              </a:ext>
            </a:extLst>
          </p:cNvPr>
          <p:cNvSpPr/>
          <p:nvPr/>
        </p:nvSpPr>
        <p:spPr>
          <a:xfrm>
            <a:off x="7702422" y="86011"/>
            <a:ext cx="4410182" cy="459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</a:rPr>
              <a:t>WP2 – Plataforma de </a:t>
            </a:r>
            <a:r>
              <a:rPr sz="2400" b="1" dirty="0" err="1">
                <a:solidFill>
                  <a:srgbClr val="00B050"/>
                </a:solidFill>
                <a:latin typeface="Arial" panose="020B0604020202020204" pitchFamily="34" charset="0"/>
              </a:rPr>
              <a:t>actores</a:t>
            </a:r>
            <a:endParaRPr lang="es-419" sz="2400" b="1" dirty="0">
              <a:solidFill>
                <a:srgbClr val="00B050"/>
              </a:solidFill>
              <a:effectLst/>
              <a:latin typeface="Trebuchet MS" panose="020B070302020209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1674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1CDE20-601C-00E5-2F6A-71231E1D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09E245-06B5-BE63-16BB-382A197D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57005"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6E2B97BC-735D-B3BC-0138-84E8D4A97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61" y="2113535"/>
            <a:ext cx="10551477" cy="4274203"/>
          </a:xfrm>
          <a:prstGeom prst="rect">
            <a:avLst/>
          </a:prstGeom>
        </p:spPr>
      </p:pic>
      <p:sp>
        <p:nvSpPr>
          <p:cNvPr id="22" name="TextBox 10">
            <a:extLst>
              <a:ext uri="{FF2B5EF4-FFF2-40B4-BE49-F238E27FC236}">
                <a16:creationId xmlns:a16="http://schemas.microsoft.com/office/drawing/2014/main" id="{91A036B9-B0A7-CFDC-4DB5-26990298AA25}"/>
              </a:ext>
            </a:extLst>
          </p:cNvPr>
          <p:cNvSpPr txBox="1"/>
          <p:nvPr/>
        </p:nvSpPr>
        <p:spPr>
          <a:xfrm>
            <a:off x="330949" y="930264"/>
            <a:ext cx="4580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La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plataforma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se encuentra en: </a:t>
            </a:r>
          </a:p>
          <a:p>
            <a:r>
              <a:rPr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https://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surenexus.eu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/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shp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-map/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9CA1DBB-AC12-5FC0-40F0-901FC2F58A89}"/>
              </a:ext>
            </a:extLst>
          </p:cNvPr>
          <p:cNvSpPr txBox="1"/>
          <p:nvPr/>
        </p:nvSpPr>
        <p:spPr>
          <a:xfrm>
            <a:off x="6924907" y="866383"/>
            <a:ext cx="49361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spcBef>
                <a:spcPts val="1400"/>
              </a:spcBef>
              <a:spcAft>
                <a:spcPts val="0"/>
              </a:spcAft>
            </a:pP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El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objetivo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principal de la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plataforma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es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promover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la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colaboración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entre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los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actores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ofreciendo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un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centro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centralizado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para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compartir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información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y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recursos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053445C-A7C9-2C22-86A7-9C31FAD76CE3}"/>
              </a:ext>
            </a:extLst>
          </p:cNvPr>
          <p:cNvSpPr txBox="1"/>
          <p:nvPr/>
        </p:nvSpPr>
        <p:spPr>
          <a:xfrm>
            <a:off x="6924907" y="2113535"/>
            <a:ext cx="4936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La SHP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facilitará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la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formación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de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capítulos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locales (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enfoque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geográfico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) y de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grupos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de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práctica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(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enfoque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temático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).</a:t>
            </a:r>
          </a:p>
        </p:txBody>
      </p:sp>
      <p:sp>
        <p:nvSpPr>
          <p:cNvPr id="3" name="Rectángulo 3">
            <a:extLst>
              <a:ext uri="{FF2B5EF4-FFF2-40B4-BE49-F238E27FC236}">
                <a16:creationId xmlns:a16="http://schemas.microsoft.com/office/drawing/2014/main" id="{3A78B00A-EF3B-E988-6C42-1A8CB865EC52}"/>
              </a:ext>
            </a:extLst>
          </p:cNvPr>
          <p:cNvSpPr/>
          <p:nvPr/>
        </p:nvSpPr>
        <p:spPr>
          <a:xfrm>
            <a:off x="7590909" y="89790"/>
            <a:ext cx="4410182" cy="459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</a:rPr>
              <a:t>WP2 – Plataforma de </a:t>
            </a:r>
            <a:r>
              <a:rPr sz="2400" b="1" dirty="0" err="1">
                <a:solidFill>
                  <a:srgbClr val="00B050"/>
                </a:solidFill>
                <a:latin typeface="Arial" panose="020B0604020202020204" pitchFamily="34" charset="0"/>
              </a:rPr>
              <a:t>actores</a:t>
            </a:r>
            <a:endParaRPr lang="es-419" sz="2400" b="1" dirty="0">
              <a:solidFill>
                <a:srgbClr val="00B050"/>
              </a:solidFill>
              <a:effectLst/>
              <a:latin typeface="Trebuchet MS" panose="020B070302020209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7159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1254F-13A5-FEE0-63BC-B518368CA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E000C8E-2D79-F5B2-039D-60D1AA84C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6294FBD-5A44-DBCD-8855-E0C4694F67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57005"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04738271-A708-F0EC-11F7-40FFAFE32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86401"/>
              </p:ext>
            </p:extLst>
          </p:nvPr>
        </p:nvGraphicFramePr>
        <p:xfrm>
          <a:off x="485225" y="769504"/>
          <a:ext cx="11417807" cy="55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07">
                  <a:extLst>
                    <a:ext uri="{9D8B030D-6E8A-4147-A177-3AD203B41FA5}">
                      <a16:colId xmlns:a16="http://schemas.microsoft.com/office/drawing/2014/main" val="1872106814"/>
                    </a:ext>
                  </a:extLst>
                </a:gridCol>
              </a:tblGrid>
              <a:tr h="557239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WP2</a:t>
                      </a:r>
                      <a:r>
                        <a:rPr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– Plataforma de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actores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– Hoja de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ruta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para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los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talleres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SHP</a:t>
                      </a:r>
                    </a:p>
                  </a:txBody>
                  <a:tcPr marL="63071" marR="63071" marT="0" marB="0" anchor="ctr">
                    <a:solidFill>
                      <a:srgbClr val="41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8957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D9D06BA-40DD-80D9-C758-932C9D911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45" y="1770793"/>
            <a:ext cx="1162998" cy="10635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624013-AD16-076D-C0EB-D9A9FDCA4D2A}"/>
              </a:ext>
            </a:extLst>
          </p:cNvPr>
          <p:cNvSpPr txBox="1"/>
          <p:nvPr/>
        </p:nvSpPr>
        <p:spPr>
          <a:xfrm>
            <a:off x="168752" y="3164270"/>
            <a:ext cx="202617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500" b="1" dirty="0">
                <a:latin typeface="Arial" panose="020B0604020202020204" pitchFamily="34" charset="0"/>
              </a:rPr>
              <a:t>1</a:t>
            </a:r>
          </a:p>
          <a:p>
            <a:pPr algn="ctr"/>
            <a:r>
              <a:rPr sz="1500" b="1" dirty="0">
                <a:latin typeface="Arial" panose="020B0604020202020204" pitchFamily="34" charset="0"/>
              </a:rPr>
              <a:t>PRESENTACIÓN SURENEXUS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D10F4B-7D23-4072-C623-608179008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330" y="1782146"/>
            <a:ext cx="1162999" cy="1162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BAAE8B-DEE6-F59D-9008-A32BAB56141C}"/>
              </a:ext>
            </a:extLst>
          </p:cNvPr>
          <p:cNvSpPr txBox="1"/>
          <p:nvPr/>
        </p:nvSpPr>
        <p:spPr>
          <a:xfrm>
            <a:off x="2452979" y="3164270"/>
            <a:ext cx="185400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500" b="1" dirty="0">
                <a:latin typeface="Arial" panose="020B0604020202020204" pitchFamily="34" charset="0"/>
              </a:rPr>
              <a:t>2</a:t>
            </a:r>
          </a:p>
          <a:p>
            <a:pPr algn="ctr"/>
            <a:r>
              <a:rPr sz="1500" b="1" dirty="0">
                <a:latin typeface="Arial" panose="020B0604020202020204" pitchFamily="34" charset="0"/>
              </a:rPr>
              <a:t>ACTUALIZACIÓN</a:t>
            </a:r>
          </a:p>
          <a:p>
            <a:pPr algn="ctr"/>
            <a:r>
              <a:rPr sz="1500" b="1" dirty="0">
                <a:latin typeface="Arial" panose="020B0604020202020204" pitchFamily="34" charset="0"/>
              </a:rPr>
              <a:t>BASE DE DATOS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AFB0FC3-A8F9-A783-CB34-DC95730D8D1C}"/>
              </a:ext>
            </a:extLst>
          </p:cNvPr>
          <p:cNvSpPr/>
          <p:nvPr/>
        </p:nvSpPr>
        <p:spPr>
          <a:xfrm>
            <a:off x="1896579" y="2065909"/>
            <a:ext cx="613317" cy="41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EC5BB8-CCF7-8444-B461-39C4F881401D}"/>
              </a:ext>
            </a:extLst>
          </p:cNvPr>
          <p:cNvSpPr/>
          <p:nvPr/>
        </p:nvSpPr>
        <p:spPr>
          <a:xfrm>
            <a:off x="112197" y="4520492"/>
            <a:ext cx="1976160" cy="334537"/>
          </a:xfrm>
          <a:prstGeom prst="rect">
            <a:avLst/>
          </a:prstGeom>
          <a:solidFill>
            <a:srgbClr val="6376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latin typeface="Arial" panose="020B0604020202020204" pitchFamily="34" charset="0"/>
              </a:rPr>
              <a:t>UPC / NTUA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5A140B-F4A3-D12B-BAA6-294ACD1847AB}"/>
              </a:ext>
            </a:extLst>
          </p:cNvPr>
          <p:cNvSpPr/>
          <p:nvPr/>
        </p:nvSpPr>
        <p:spPr>
          <a:xfrm>
            <a:off x="2330826" y="4520492"/>
            <a:ext cx="1976160" cy="334537"/>
          </a:xfrm>
          <a:prstGeom prst="rect">
            <a:avLst/>
          </a:prstGeom>
          <a:solidFill>
            <a:srgbClr val="6376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latin typeface="Arial" panose="020B0604020202020204" pitchFamily="34" charset="0"/>
              </a:rPr>
              <a:t>TODOS LOS SOCIOS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A811FCF-93E6-5946-E443-26B79B0DB520}"/>
              </a:ext>
            </a:extLst>
          </p:cNvPr>
          <p:cNvSpPr/>
          <p:nvPr/>
        </p:nvSpPr>
        <p:spPr>
          <a:xfrm>
            <a:off x="3928837" y="2065909"/>
            <a:ext cx="613317" cy="41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2DA47B-74E3-6B43-FE08-AFE7495F7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1318" y="1795521"/>
            <a:ext cx="1626595" cy="11496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F5A050-0859-E049-D523-217973313325}"/>
              </a:ext>
            </a:extLst>
          </p:cNvPr>
          <p:cNvSpPr txBox="1"/>
          <p:nvPr/>
        </p:nvSpPr>
        <p:spPr>
          <a:xfrm>
            <a:off x="6969410" y="3164270"/>
            <a:ext cx="18317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500" b="1" dirty="0">
                <a:latin typeface="Arial" panose="020B0604020202020204" pitchFamily="34" charset="0"/>
              </a:rPr>
              <a:t>4</a:t>
            </a:r>
          </a:p>
          <a:p>
            <a:pPr algn="ctr"/>
            <a:r>
              <a:rPr sz="1500" b="1" dirty="0">
                <a:latin typeface="Arial" panose="020B0604020202020204" pitchFamily="34" charset="0"/>
              </a:rPr>
              <a:t>PREPARAR </a:t>
            </a:r>
          </a:p>
          <a:p>
            <a:pPr algn="ctr"/>
            <a:r>
              <a:rPr sz="1500" b="1" dirty="0">
                <a:latin typeface="Arial" panose="020B0604020202020204" pitchFamily="34" charset="0"/>
              </a:rPr>
              <a:t>BOLETÍN INFORMATIVO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27471A4-F147-5FE5-13E7-D5069E424C0F}"/>
              </a:ext>
            </a:extLst>
          </p:cNvPr>
          <p:cNvGrpSpPr/>
          <p:nvPr/>
        </p:nvGrpSpPr>
        <p:grpSpPr>
          <a:xfrm>
            <a:off x="6585755" y="4520492"/>
            <a:ext cx="2357720" cy="1565308"/>
            <a:chOff x="6954055" y="4485053"/>
            <a:chExt cx="2357720" cy="156530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8BA1DDA-AB36-20D2-CB43-848FB53C5303}"/>
                </a:ext>
              </a:extLst>
            </p:cNvPr>
            <p:cNvSpPr/>
            <p:nvPr/>
          </p:nvSpPr>
          <p:spPr>
            <a:xfrm>
              <a:off x="6954055" y="4485053"/>
              <a:ext cx="2357720" cy="334537"/>
            </a:xfrm>
            <a:prstGeom prst="rect">
              <a:avLst/>
            </a:prstGeom>
            <a:solidFill>
              <a:srgbClr val="6376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NTUA (English)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FD99F1-6416-E501-9D16-6E24F53149F8}"/>
                </a:ext>
              </a:extLst>
            </p:cNvPr>
            <p:cNvSpPr/>
            <p:nvPr/>
          </p:nvSpPr>
          <p:spPr>
            <a:xfrm>
              <a:off x="6954055" y="4895310"/>
              <a:ext cx="2357720" cy="334537"/>
            </a:xfrm>
            <a:prstGeom prst="rect">
              <a:avLst/>
            </a:prstGeom>
            <a:solidFill>
              <a:srgbClr val="6376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UPC (Spanish)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9D3ECA2-E025-9CD8-FC5F-A2198FBE6DBC}"/>
                </a:ext>
              </a:extLst>
            </p:cNvPr>
            <p:cNvSpPr/>
            <p:nvPr/>
          </p:nvSpPr>
          <p:spPr>
            <a:xfrm>
              <a:off x="6954055" y="5305567"/>
              <a:ext cx="2357720" cy="334537"/>
            </a:xfrm>
            <a:prstGeom prst="rect">
              <a:avLst/>
            </a:prstGeom>
            <a:solidFill>
              <a:srgbClr val="6376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UNIVPM (Italy)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9313668-75CC-2C4D-C9F1-504CE0398199}"/>
                </a:ext>
              </a:extLst>
            </p:cNvPr>
            <p:cNvSpPr/>
            <p:nvPr/>
          </p:nvSpPr>
          <p:spPr>
            <a:xfrm>
              <a:off x="6954055" y="5715824"/>
              <a:ext cx="2357720" cy="334537"/>
            </a:xfrm>
            <a:prstGeom prst="rect">
              <a:avLst/>
            </a:prstGeom>
            <a:solidFill>
              <a:srgbClr val="6376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INRA (Arabic/French)</a:t>
              </a:r>
            </a:p>
          </p:txBody>
        </p:sp>
      </p:grpSp>
      <p:sp>
        <p:nvSpPr>
          <p:cNvPr id="24" name="Right Arrow 23">
            <a:extLst>
              <a:ext uri="{FF2B5EF4-FFF2-40B4-BE49-F238E27FC236}">
                <a16:creationId xmlns:a16="http://schemas.microsoft.com/office/drawing/2014/main" id="{BFA6CBE0-1610-2F57-C757-7C3D7CEEFBF4}"/>
              </a:ext>
            </a:extLst>
          </p:cNvPr>
          <p:cNvSpPr/>
          <p:nvPr/>
        </p:nvSpPr>
        <p:spPr>
          <a:xfrm>
            <a:off x="6255180" y="2065909"/>
            <a:ext cx="613317" cy="41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B0BDC0-E44B-42B0-8EB7-11230CD49D07}"/>
              </a:ext>
            </a:extLst>
          </p:cNvPr>
          <p:cNvSpPr/>
          <p:nvPr/>
        </p:nvSpPr>
        <p:spPr>
          <a:xfrm>
            <a:off x="10057229" y="4520492"/>
            <a:ext cx="1424010" cy="1764799"/>
          </a:xfrm>
          <a:prstGeom prst="rect">
            <a:avLst/>
          </a:prstGeom>
          <a:solidFill>
            <a:srgbClr val="6376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latin typeface="Arial" panose="020B0604020202020204" pitchFamily="34" charset="0"/>
              </a:rPr>
              <a:t>GRECIA</a:t>
            </a:r>
          </a:p>
          <a:p>
            <a:pPr algn="ctr"/>
            <a:r>
              <a:rPr sz="1400" dirty="0">
                <a:latin typeface="Arial" panose="020B0604020202020204" pitchFamily="34" charset="0"/>
              </a:rPr>
              <a:t>MARRUECOS</a:t>
            </a:r>
          </a:p>
          <a:p>
            <a:pPr algn="ctr"/>
            <a:r>
              <a:rPr sz="1400" dirty="0">
                <a:latin typeface="Arial" panose="020B0604020202020204" pitchFamily="34" charset="0"/>
              </a:rPr>
              <a:t>ESPAÑA</a:t>
            </a:r>
          </a:p>
          <a:p>
            <a:pPr algn="ctr"/>
            <a:r>
              <a:rPr sz="1400" dirty="0">
                <a:latin typeface="Arial" panose="020B0604020202020204" pitchFamily="34" charset="0"/>
              </a:rPr>
              <a:t>ITALIA</a:t>
            </a:r>
          </a:p>
          <a:p>
            <a:pPr algn="ctr"/>
            <a:r>
              <a:rPr sz="1400" dirty="0">
                <a:latin typeface="Arial" panose="020B0604020202020204" pitchFamily="34" charset="0"/>
              </a:rPr>
              <a:t>TÚNEZ</a:t>
            </a:r>
          </a:p>
          <a:p>
            <a:pPr algn="ctr"/>
            <a:r>
              <a:rPr sz="1400" dirty="0">
                <a:latin typeface="Arial" panose="020B0604020202020204" pitchFamily="34" charset="0"/>
              </a:rPr>
              <a:t>ISRAEL</a:t>
            </a:r>
          </a:p>
          <a:p>
            <a:pPr algn="ctr"/>
            <a:r>
              <a:rPr sz="1400" dirty="0">
                <a:latin typeface="Arial" panose="020B0604020202020204" pitchFamily="34" charset="0"/>
              </a:rPr>
              <a:t>EGIPTO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65C19F-A1EB-198C-79D4-6EF71B5D4A13}"/>
              </a:ext>
            </a:extLst>
          </p:cNvPr>
          <p:cNvSpPr txBox="1"/>
          <p:nvPr/>
        </p:nvSpPr>
        <p:spPr>
          <a:xfrm>
            <a:off x="4605654" y="3164270"/>
            <a:ext cx="19427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500" b="1" dirty="0">
                <a:latin typeface="Arial" panose="020B0604020202020204" pitchFamily="34" charset="0"/>
              </a:rPr>
              <a:t>3</a:t>
            </a:r>
          </a:p>
          <a:p>
            <a:pPr algn="ctr"/>
            <a:r>
              <a:rPr sz="1500" b="1" dirty="0">
                <a:latin typeface="Arial" panose="020B0604020202020204" pitchFamily="34" charset="0"/>
              </a:rPr>
              <a:t>DECIDIR DATOS PARA LOS EVENTOS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8EFA6F4-42A6-A6CA-1D2A-41F543F6955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119" r="9329"/>
          <a:stretch/>
        </p:blipFill>
        <p:spPr>
          <a:xfrm>
            <a:off x="4667578" y="1720627"/>
            <a:ext cx="1461292" cy="124017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46D82AE-313B-7512-D4C8-3B374AB00667}"/>
              </a:ext>
            </a:extLst>
          </p:cNvPr>
          <p:cNvSpPr txBox="1"/>
          <p:nvPr/>
        </p:nvSpPr>
        <p:spPr>
          <a:xfrm>
            <a:off x="9927096" y="3164270"/>
            <a:ext cx="21771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500" b="1" dirty="0">
                <a:latin typeface="Arial" panose="020B0604020202020204" pitchFamily="34" charset="0"/>
              </a:rPr>
              <a:t>5</a:t>
            </a:r>
          </a:p>
          <a:p>
            <a:pPr algn="ctr"/>
            <a:r>
              <a:rPr sz="1500" b="1" dirty="0">
                <a:latin typeface="Arial" panose="020B0604020202020204" pitchFamily="34" charset="0"/>
              </a:rPr>
              <a:t>EVENTOS NACIONALES</a:t>
            </a:r>
          </a:p>
          <a:p>
            <a:pPr algn="ctr"/>
            <a:r>
              <a:rPr sz="1500" b="1" dirty="0">
                <a:latin typeface="Arial" panose="020B0604020202020204" pitchFamily="34" charset="0"/>
              </a:rPr>
              <a:t>(</a:t>
            </a:r>
            <a:r>
              <a:rPr sz="1500" b="1" dirty="0" err="1">
                <a:latin typeface="Arial" panose="020B0604020202020204" pitchFamily="34" charset="0"/>
              </a:rPr>
              <a:t>Híbrido</a:t>
            </a:r>
            <a:r>
              <a:rPr sz="1500" b="1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12DCF1E2-1945-6A5E-988C-BF6543BB4EED}"/>
              </a:ext>
            </a:extLst>
          </p:cNvPr>
          <p:cNvSpPr/>
          <p:nvPr/>
        </p:nvSpPr>
        <p:spPr>
          <a:xfrm>
            <a:off x="8728279" y="2065909"/>
            <a:ext cx="613317" cy="41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5A7A48-E380-BD63-223A-041278754345}"/>
              </a:ext>
            </a:extLst>
          </p:cNvPr>
          <p:cNvSpPr txBox="1"/>
          <p:nvPr/>
        </p:nvSpPr>
        <p:spPr>
          <a:xfrm>
            <a:off x="8515359" y="1679923"/>
            <a:ext cx="103915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dirty="0">
                <a:latin typeface="Arial" panose="020B0604020202020204" pitchFamily="34" charset="0"/>
              </a:rPr>
              <a:t>INVITAR</a:t>
            </a:r>
          </a:p>
          <a:p>
            <a:pPr algn="ctr"/>
            <a:endParaRPr lang="en-GB" sz="14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1400" b="1" dirty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sz="1400" b="1" dirty="0">
                <a:latin typeface="Arial" panose="020B0604020202020204" pitchFamily="34" charset="0"/>
              </a:rPr>
              <a:t>SH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C58B453-8B55-4AC8-249C-313DBCA27C5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3337"/>
          <a:stretch/>
        </p:blipFill>
        <p:spPr>
          <a:xfrm>
            <a:off x="9644553" y="1685959"/>
            <a:ext cx="2249363" cy="114962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9094FF1-2750-7B71-FFD9-257C54E1E713}"/>
              </a:ext>
            </a:extLst>
          </p:cNvPr>
          <p:cNvSpPr/>
          <p:nvPr/>
        </p:nvSpPr>
        <p:spPr>
          <a:xfrm>
            <a:off x="2330825" y="6352419"/>
            <a:ext cx="6612649" cy="334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ABRIL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DA3D22-64ED-CAD6-9A55-14CEA82199C2}"/>
              </a:ext>
            </a:extLst>
          </p:cNvPr>
          <p:cNvSpPr/>
          <p:nvPr/>
        </p:nvSpPr>
        <p:spPr>
          <a:xfrm>
            <a:off x="9644553" y="2829437"/>
            <a:ext cx="2249363" cy="334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MAYO-JULIO</a:t>
            </a:r>
          </a:p>
        </p:txBody>
      </p:sp>
      <p:sp>
        <p:nvSpPr>
          <p:cNvPr id="3" name="Rectángulo 3">
            <a:extLst>
              <a:ext uri="{FF2B5EF4-FFF2-40B4-BE49-F238E27FC236}">
                <a16:creationId xmlns:a16="http://schemas.microsoft.com/office/drawing/2014/main" id="{A95E5A27-4B41-E201-AA3E-58DA8795DC1E}"/>
              </a:ext>
            </a:extLst>
          </p:cNvPr>
          <p:cNvSpPr/>
          <p:nvPr/>
        </p:nvSpPr>
        <p:spPr>
          <a:xfrm>
            <a:off x="7702422" y="86011"/>
            <a:ext cx="4410182" cy="459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</a:rPr>
              <a:t>WP2 – Plataforma de </a:t>
            </a:r>
            <a:r>
              <a:rPr sz="2400" b="1" dirty="0" err="1">
                <a:solidFill>
                  <a:srgbClr val="00B050"/>
                </a:solidFill>
                <a:latin typeface="Arial" panose="020B0604020202020204" pitchFamily="34" charset="0"/>
              </a:rPr>
              <a:t>actores</a:t>
            </a:r>
            <a:endParaRPr lang="es-419" sz="2400" b="1" dirty="0">
              <a:solidFill>
                <a:srgbClr val="00B050"/>
              </a:solidFill>
              <a:effectLst/>
              <a:latin typeface="Trebuchet MS" panose="020B070302020209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7049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78F2FFEF-99A8-4F85-E4CB-86EDC7475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>
            <a:extLst>
              <a:ext uri="{FF2B5EF4-FFF2-40B4-BE49-F238E27FC236}">
                <a16:creationId xmlns:a16="http://schemas.microsoft.com/office/drawing/2014/main" id="{2A51EBB5-C07C-459F-D6B6-BA4E35FFA905}"/>
              </a:ext>
            </a:extLst>
          </p:cNvPr>
          <p:cNvSpPr txBox="1"/>
          <p:nvPr/>
        </p:nvSpPr>
        <p:spPr>
          <a:xfrm>
            <a:off x="1779104" y="5027059"/>
            <a:ext cx="786185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>
                <a:latin typeface="Arial" panose="020B0604020202020204" pitchFamily="34" charset="0"/>
              </a:rPr>
              <a:t>Garantizar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una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transición</a:t>
            </a:r>
            <a:r>
              <a:rPr dirty="0">
                <a:latin typeface="Arial" panose="020B0604020202020204" pitchFamily="34" charset="0"/>
              </a:rPr>
              <a:t> NEXUS </a:t>
            </a:r>
            <a:r>
              <a:rPr dirty="0" err="1">
                <a:latin typeface="Arial" panose="020B0604020202020204" pitchFamily="34" charset="0"/>
              </a:rPr>
              <a:t>justa</a:t>
            </a:r>
            <a:r>
              <a:rPr dirty="0">
                <a:latin typeface="Arial" panose="020B0604020202020204" pitchFamily="34" charset="0"/>
              </a:rPr>
              <a:t> para la </a:t>
            </a:r>
            <a:r>
              <a:rPr dirty="0" err="1">
                <a:latin typeface="Arial" panose="020B0604020202020204" pitchFamily="34" charset="0"/>
              </a:rPr>
              <a:t>adaptación</a:t>
            </a:r>
            <a:r>
              <a:rPr dirty="0">
                <a:latin typeface="Arial" panose="020B0604020202020204" pitchFamily="34" charset="0"/>
              </a:rPr>
              <a:t> al </a:t>
            </a:r>
            <a:r>
              <a:rPr dirty="0" err="1">
                <a:latin typeface="Arial" panose="020B0604020202020204" pitchFamily="34" charset="0"/>
              </a:rPr>
              <a:t>cambio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climático</a:t>
            </a:r>
            <a:r>
              <a:rPr dirty="0">
                <a:latin typeface="Arial" panose="020B0604020202020204" pitchFamily="34" charset="0"/>
              </a:rPr>
              <a:t> y la </a:t>
            </a:r>
            <a:r>
              <a:rPr dirty="0" err="1">
                <a:latin typeface="Arial" panose="020B0604020202020204" pitchFamily="34" charset="0"/>
              </a:rPr>
              <a:t>implementación</a:t>
            </a:r>
            <a:r>
              <a:rPr dirty="0">
                <a:latin typeface="Arial" panose="020B0604020202020204" pitchFamily="34" charset="0"/>
              </a:rPr>
              <a:t> del </a:t>
            </a:r>
            <a:r>
              <a:rPr dirty="0" err="1">
                <a:latin typeface="Arial" panose="020B0604020202020204" pitchFamily="34" charset="0"/>
              </a:rPr>
              <a:t>desarrollo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sostenible</a:t>
            </a:r>
            <a:r>
              <a:rPr dirty="0">
                <a:latin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</a:rPr>
              <a:t>basada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sistemas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combinados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basados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</a:rPr>
              <a:t> la </a:t>
            </a:r>
            <a:r>
              <a:rPr dirty="0" err="1">
                <a:latin typeface="Arial" panose="020B0604020202020204" pitchFamily="34" charset="0"/>
              </a:rPr>
              <a:t>naturaleza</a:t>
            </a:r>
            <a:r>
              <a:rPr dirty="0">
                <a:latin typeface="Arial" panose="020B0604020202020204" pitchFamily="34" charset="0"/>
              </a:rPr>
              <a:t> y la </a:t>
            </a:r>
            <a:r>
              <a:rPr dirty="0" err="1">
                <a:latin typeface="Arial" panose="020B0604020202020204" pitchFamily="34" charset="0"/>
              </a:rPr>
              <a:t>bioeconomía</a:t>
            </a:r>
            <a:r>
              <a:rPr dirty="0">
                <a:latin typeface="Arial" panose="020B0604020202020204" pitchFamily="34" charset="0"/>
              </a:rPr>
              <a:t>.</a:t>
            </a:r>
            <a:endParaRPr sz="180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8" name="Google Shape;68;p1">
            <a:extLst>
              <a:ext uri="{FF2B5EF4-FFF2-40B4-BE49-F238E27FC236}">
                <a16:creationId xmlns:a16="http://schemas.microsoft.com/office/drawing/2014/main" id="{AA4236D9-5893-F7AF-052C-CD49C567B44F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055"/>
          <a:stretch/>
        </p:blipFill>
        <p:spPr>
          <a:xfrm>
            <a:off x="162338" y="231339"/>
            <a:ext cx="2652386" cy="9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>
            <a:extLst>
              <a:ext uri="{FF2B5EF4-FFF2-40B4-BE49-F238E27FC236}">
                <a16:creationId xmlns:a16="http://schemas.microsoft.com/office/drawing/2014/main" id="{BC772573-EB46-E541-95E2-B518D0A4D4E7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7697" y="230359"/>
            <a:ext cx="1311965" cy="92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EB3992-62D2-C050-1CEC-5A69842BBE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C67C9D3-DAD6-6453-86CF-2DBFB4D5C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030" y="387927"/>
            <a:ext cx="41021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7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12955</TotalTime>
  <Words>945</Words>
  <Application>Microsoft Macintosh PowerPoint</Application>
  <PresentationFormat>Widescreen</PresentationFormat>
  <Paragraphs>135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 Light</vt:lpstr>
      <vt:lpstr>Symbol</vt:lpstr>
      <vt:lpstr>Trebuchet MS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Revisor 1</dc:creator>
  <cp:lastModifiedBy>Revisor 1</cp:lastModifiedBy>
  <cp:revision>236</cp:revision>
  <cp:lastPrinted>2025-03-24T21:02:11Z</cp:lastPrinted>
  <dcterms:created xsi:type="dcterms:W3CDTF">2024-01-12T14:39:48Z</dcterms:created>
  <dcterms:modified xsi:type="dcterms:W3CDTF">2026-01-18T17:59:40Z</dcterms:modified>
</cp:coreProperties>
</file>