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147469610" r:id="rId3"/>
    <p:sldId id="2147469611" r:id="rId4"/>
    <p:sldId id="2147469612" r:id="rId5"/>
    <p:sldId id="2147469613" r:id="rId6"/>
    <p:sldId id="2147469575" r:id="rId7"/>
    <p:sldId id="2147469556" r:id="rId8"/>
    <p:sldId id="2147469614" r:id="rId9"/>
    <p:sldId id="214746953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88E169-BD70-718F-CAC5-C90E59921B87}" name="JOSUÉ GONZALEZ CAMEJO" initials="JG" userId="S::P020469@staff.univpm.it::8051c414-efb5-497f-8be3-577f771f4e6d" providerId="AD"/>
  <p188:author id="{3F2ED5DF-EE16-FE5A-84A5-73B664572256}" name="DeHerralde, Felicidad" initials="FD" userId="S::Felicidad.DeHerralde@irta.cat::afb8f3e3-cc18-4612-ab58-6182a6b0b7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092569991e6685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68D"/>
    <a:srgbClr val="FF7E79"/>
    <a:srgbClr val="70AD47"/>
    <a:srgbClr val="4472C4"/>
    <a:srgbClr val="A9C1E2"/>
    <a:srgbClr val="4179A8"/>
    <a:srgbClr val="A0CDAD"/>
    <a:srgbClr val="49A166"/>
    <a:srgbClr val="009193"/>
    <a:srgbClr val="35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46"/>
  </p:normalViewPr>
  <p:slideViewPr>
    <p:cSldViewPr snapToGrid="0">
      <p:cViewPr varScale="1">
        <p:scale>
          <a:sx n="119" d="100"/>
          <a:sy n="119" d="100"/>
        </p:scale>
        <p:origin x="8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DBCCE14-41B1-1649-9896-162D1083BC2F}" type="datetimeFigureOut">
              <a:rPr lang="es-ES" smtClean="0"/>
              <a:pPr/>
              <a:t>19/01/2026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7686F38-543A-2242-9392-FC72FF583A5A}" type="slidenum">
              <a:rPr lang="es-ES" smtClean="0"/>
              <a:pPr/>
              <a:t>‹N›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14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7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1DE36095-388E-061B-E70F-54339C2C1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C4269CC6-3B25-54EE-59CD-C755231684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32FFB3C5-5A4D-B9A9-849C-261566868F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97FB9441-193E-89C3-F7C7-D667A739B6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32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9449840B-86AF-15C6-5CB8-AF3495DE4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F157FCC8-8E62-118B-88FF-B7BE7D307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E730868D-F10A-E784-71C5-8CD6B60CA5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02F756BD-5E8A-6F39-AA12-92FF8DBE96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32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6EE79B34-2E21-E88C-74B7-C224FA108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>
            <a:extLst>
              <a:ext uri="{FF2B5EF4-FFF2-40B4-BE49-F238E27FC236}">
                <a16:creationId xmlns:a16="http://schemas.microsoft.com/office/drawing/2014/main" id="{54CDA05A-5C16-FDAF-D1D8-5CFE1E63FC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72" name="Google Shape;72;p2:notes">
            <a:extLst>
              <a:ext uri="{FF2B5EF4-FFF2-40B4-BE49-F238E27FC236}">
                <a16:creationId xmlns:a16="http://schemas.microsoft.com/office/drawing/2014/main" id="{2A74A472-C023-D546-DCFD-FCA6BE2AE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2:notes">
            <a:extLst>
              <a:ext uri="{FF2B5EF4-FFF2-40B4-BE49-F238E27FC236}">
                <a16:creationId xmlns:a16="http://schemas.microsoft.com/office/drawing/2014/main" id="{2EEB40EF-8DF5-7609-5AD2-7009DF3C64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13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>
          <a:extLst>
            <a:ext uri="{FF2B5EF4-FFF2-40B4-BE49-F238E27FC236}">
              <a16:creationId xmlns:a16="http://schemas.microsoft.com/office/drawing/2014/main" id="{9E51D431-17F3-56BA-73E6-13C99AB6D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>
            <a:extLst>
              <a:ext uri="{FF2B5EF4-FFF2-40B4-BE49-F238E27FC236}">
                <a16:creationId xmlns:a16="http://schemas.microsoft.com/office/drawing/2014/main" id="{41C84D8C-1BCB-E043-847E-03B73EE785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1:notes">
            <a:extLst>
              <a:ext uri="{FF2B5EF4-FFF2-40B4-BE49-F238E27FC236}">
                <a16:creationId xmlns:a16="http://schemas.microsoft.com/office/drawing/2014/main" id="{A29FD9FC-331F-A5D5-E7B5-96CF5284E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>
            <a:extLst>
              <a:ext uri="{FF2B5EF4-FFF2-40B4-BE49-F238E27FC236}">
                <a16:creationId xmlns:a16="http://schemas.microsoft.com/office/drawing/2014/main" id="{DCADC8F7-3B04-4B8F-50DC-C66C5EDE5B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3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9208E-61DD-7D0E-49A9-82BFCD509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CED197-D425-5E09-F0A8-1DFD33560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83AA1F-0B7C-80BD-F384-C2117A56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2F5CA-64D5-5204-5D7F-7FD17D0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EDC03-76CB-0C14-D05C-FD352E10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70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FAE2E-BED1-37E5-7C8A-0D9C99DA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03A3DF-6B61-A5C2-B86D-C364A9173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F6BB0-3AD1-9BBB-3FA4-1522A583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85E94-6AFB-7413-AC4B-A49A747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10B3B3-DC0F-954D-AA86-9A0FC21F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35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47236A-CE88-4FDD-2006-D916CE185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B7B4FA4-6257-F67D-8237-D2EE0384F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BA6350-7FA7-5FC2-18EE-7BB09610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43AF8-0ED6-2E69-ECD7-60373A2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16AB61-923D-7FDC-5A2F-82E860B5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31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3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F30FA-4568-6286-75B7-3E9A6A8C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EE662-FD6A-772A-277B-C20F59E2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47BFF-78B5-4C30-7A9A-B9A9939F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4FDC2-D804-1AB5-38F8-BAD38F74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C72604-6FCF-1DFA-2375-4501A3A8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10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62F7E-A91B-2630-8DFE-AF544070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C01220-BA24-5A0D-5F66-1BB82B398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AC70C0-28B5-5FBC-19F6-929227F4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419796-DC59-B3DF-2541-7F1B4F2D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47A44-5AD2-1AEC-A2DB-A4910FB9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21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BBE96-BA45-0910-B4DA-202FCDBE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B82447-81C7-0C3B-415D-15B14BF22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BDA1EB-421C-3D5E-32A6-2B623BB6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A7B80-693B-A60E-A5E3-C2258C6F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FE194E-7B98-A5BA-A4B4-855E232F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3354E3-F8A7-325F-2CA4-4F1C5623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2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EDE5D-2D5A-F499-5248-3C897CCE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85A27D-CD8C-71B3-1399-DAC7554C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3F5487-98B8-B5B3-3F87-9AD17E4DA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56EC5A-2963-166F-5402-E656E8A03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2C6106-2828-8481-6BFB-4A70D2C23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DD282D-7D3E-AE0E-C869-EF791456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D91258-1F0E-A246-9A1E-52CC72E7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4E6015-7811-B18E-EA11-F72F02EB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22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44318-F3D3-313D-E30D-E2D30547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1AA89-D5DC-1E5E-286D-CD2DD535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8F2B53-1BD5-9861-B3A0-3D623596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888895-01CC-FA48-E35A-DE488444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89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BA1D2C-F6B4-145C-D0B5-75F88E68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167B67-E549-C177-8D6E-B44695EE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354FAF-8650-50B0-2F10-A4BD5CA5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76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4684A-6272-A24A-AFD3-50EA4B2C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A46F6-B072-928B-80E0-5DBC4D78E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CB0E85-10B4-A427-A737-F15770570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CAF912-E6F2-8566-1735-F4B2F779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EC005A-8026-BBE9-7482-A626470A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A82602-9E92-DC5F-F0B8-43C7D207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7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6DD21-D639-2425-1200-B5BB66A9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C30F29-9736-D923-7117-1A05DCA1B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D0E6C6-4B60-702B-BD40-80DDC038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559E-6C7F-FD03-96D2-DEE7621E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72EE-75EA-8444-8033-586C37A630EB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E1873-C526-79F0-D747-813A2A2F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98F3D2-61CB-BC0D-73F0-E44DA6C3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3C4A-0EE4-B54B-9B97-CFACD39DC69C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77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AD69C5-E168-E5AD-6809-FE923F4A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1AD14-D6FF-84E5-0F64-3CAA7CB4A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F14CAE-16C7-3D82-5B43-FA7E09550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8ED72EE-75EA-8444-8033-586C37A630EB}" type="datetimeFigureOut">
              <a:rPr lang="es-ES" smtClean="0"/>
              <a:pPr/>
              <a:t>19/01/2026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A795C-969B-83DB-A1CA-4A0D9D95C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D3DEB-7608-5C13-A12F-54E8608AC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3E03C4A-0EE4-B54B-9B97-CFACD39DC69C}" type="slidenum">
              <a:rPr lang="es-ES" smtClean="0"/>
              <a:pPr/>
              <a:t>‹N›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299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forms.gle/n3LRucQ14mEUADZG8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surenexus.eu/shp-ma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1779104" y="5027059"/>
            <a:ext cx="78618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Garantire una transizione equa del Nexus per l’adattamento ai cambiamenti climatici e l’attuazione dello sviluppo sostenibile, fondata su sistemi integrati basati sulla natura e sulla bioeconomia.</a:t>
            </a:r>
            <a:endParaRPr sz="18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B221D4-E191-3A46-A129-849409607A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88687D68-36F4-08D5-2F97-CB2F88F5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97EA39-EFEB-5787-91AA-FC51FC95A4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1419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BB8110-909C-68A1-012F-D9FB1ADBE0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D7A6404-641C-3184-BC0B-7941488A1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21279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Piattaforma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degli stakeholder – Workshop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sp>
        <p:nvSpPr>
          <p:cNvPr id="8" name="Rectángulo 3">
            <a:extLst>
              <a:ext uri="{FF2B5EF4-FFF2-40B4-BE49-F238E27FC236}">
                <a16:creationId xmlns:a16="http://schemas.microsoft.com/office/drawing/2014/main" id="{4619A3D0-9C7C-C08D-A082-9911D9E391D4}"/>
              </a:ext>
            </a:extLst>
          </p:cNvPr>
          <p:cNvSpPr/>
          <p:nvPr/>
        </p:nvSpPr>
        <p:spPr>
          <a:xfrm>
            <a:off x="5989868" y="49638"/>
            <a:ext cx="6253636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</a:t>
            </a:r>
            <a:r>
              <a:rPr sz="2400" b="1" dirty="0" err="1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Piattaforma</a:t>
            </a:r>
            <a:r>
              <a:rPr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degli stakeholder</a:t>
            </a:r>
            <a:r>
              <a:rPr lang="it-IT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(SHP)</a:t>
            </a:r>
            <a:endParaRPr lang="es-419" sz="2400" b="1" dirty="0">
              <a:solidFill>
                <a:srgbClr val="5CB955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A8878C-8160-1D32-A9B3-53786C898F22}"/>
              </a:ext>
            </a:extLst>
          </p:cNvPr>
          <p:cNvGrpSpPr/>
          <p:nvPr/>
        </p:nvGrpSpPr>
        <p:grpSpPr>
          <a:xfrm>
            <a:off x="6868969" y="2344582"/>
            <a:ext cx="2343348" cy="2618470"/>
            <a:chOff x="6868969" y="2344582"/>
            <a:chExt cx="2343348" cy="26184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87D69E-0C0C-4069-AE54-C3D862F908AF}"/>
                </a:ext>
              </a:extLst>
            </p:cNvPr>
            <p:cNvSpPr txBox="1"/>
            <p:nvPr/>
          </p:nvSpPr>
          <p:spPr>
            <a:xfrm>
              <a:off x="6868969" y="4316721"/>
              <a:ext cx="23433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Modulo di </a:t>
              </a:r>
              <a:r>
                <a:rPr lang="en-US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adesione</a:t>
              </a:r>
              <a:r>
                <a:rPr lang="en-US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Google per file SHP</a:t>
              </a:r>
              <a:endParaRPr lang="en-GB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332885-9A34-D012-3A8C-FBE6DADA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7505" y="2344582"/>
              <a:ext cx="1245833" cy="171302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E8F601-C060-071D-72A4-AA68D2E4A730}"/>
              </a:ext>
            </a:extLst>
          </p:cNvPr>
          <p:cNvGrpSpPr/>
          <p:nvPr/>
        </p:nvGrpSpPr>
        <p:grpSpPr>
          <a:xfrm>
            <a:off x="3860625" y="2349394"/>
            <a:ext cx="2129243" cy="2613658"/>
            <a:chOff x="3878030" y="2349394"/>
            <a:chExt cx="2129243" cy="26136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1844E9-EF88-26BA-F63D-1431DDE7BF4A}"/>
                </a:ext>
              </a:extLst>
            </p:cNvPr>
            <p:cNvSpPr txBox="1"/>
            <p:nvPr/>
          </p:nvSpPr>
          <p:spPr>
            <a:xfrm>
              <a:off x="4075965" y="4316721"/>
              <a:ext cx="19108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SHP </a:t>
              </a:r>
            </a:p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Linee Guida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E71781-2A66-0E64-3273-CB8BA511D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5406" r="14593"/>
            <a:stretch/>
          </p:blipFill>
          <p:spPr>
            <a:xfrm>
              <a:off x="3878030" y="2349394"/>
              <a:ext cx="2129243" cy="170339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7A5353-BD5B-9839-56B2-73A7D0C8A6C4}"/>
              </a:ext>
            </a:extLst>
          </p:cNvPr>
          <p:cNvGrpSpPr/>
          <p:nvPr/>
        </p:nvGrpSpPr>
        <p:grpSpPr>
          <a:xfrm>
            <a:off x="9907513" y="2344582"/>
            <a:ext cx="1788974" cy="2618470"/>
            <a:chOff x="9907513" y="2344582"/>
            <a:chExt cx="1788974" cy="261847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816268-57FD-FB42-6C17-E095F147F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3588" t="10301" r="13685" b="6469"/>
            <a:stretch/>
          </p:blipFill>
          <p:spPr>
            <a:xfrm>
              <a:off x="10053569" y="2344582"/>
              <a:ext cx="1496862" cy="17130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ED68D4-F248-92FB-AA52-8A3569E2F591}"/>
                </a:ext>
              </a:extLst>
            </p:cNvPr>
            <p:cNvSpPr txBox="1"/>
            <p:nvPr/>
          </p:nvSpPr>
          <p:spPr>
            <a:xfrm>
              <a:off x="9907513" y="4316721"/>
              <a:ext cx="17889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Lettera di </a:t>
              </a:r>
              <a:r>
                <a:rPr lang="en-GB" b="1" i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adesione</a:t>
              </a:r>
              <a:endParaRPr lang="en-GB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AA1459-2457-A5D9-7C30-274C7104A780}"/>
              </a:ext>
            </a:extLst>
          </p:cNvPr>
          <p:cNvGrpSpPr/>
          <p:nvPr/>
        </p:nvGrpSpPr>
        <p:grpSpPr>
          <a:xfrm>
            <a:off x="791058" y="2357722"/>
            <a:ext cx="1686740" cy="2605330"/>
            <a:chOff x="791058" y="2357722"/>
            <a:chExt cx="1686740" cy="26053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3E6BEC-FA5A-4A7B-82C0-F09367D92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1058" y="2357722"/>
              <a:ext cx="1686740" cy="16867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7A3069-0F33-12D2-2E56-4FD80E816C29}"/>
                </a:ext>
              </a:extLst>
            </p:cNvPr>
            <p:cNvSpPr txBox="1"/>
            <p:nvPr/>
          </p:nvSpPr>
          <p:spPr>
            <a:xfrm>
              <a:off x="791058" y="4316721"/>
              <a:ext cx="16867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/>
                </a:rPr>
                <a:t>SHP </a:t>
              </a:r>
            </a:p>
            <a:p>
              <a:pPr algn="ctr"/>
              <a:r>
                <a:rPr lang="en-GB" b="1" i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9"/>
                </a:rPr>
                <a:t>DATABASE</a:t>
              </a:r>
              <a:endParaRPr lang="en-GB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1EFD7BF-9EB9-B251-EE9D-63E0A9A4C685}"/>
              </a:ext>
            </a:extLst>
          </p:cNvPr>
          <p:cNvSpPr txBox="1"/>
          <p:nvPr/>
        </p:nvSpPr>
        <p:spPr>
          <a:xfrm>
            <a:off x="7239303" y="5245279"/>
            <a:ext cx="16026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Link to Google Form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B3990-F327-38D3-0065-2007397061EC}"/>
              </a:ext>
            </a:extLst>
          </p:cNvPr>
          <p:cNvSpPr txBox="1"/>
          <p:nvPr/>
        </p:nvSpPr>
        <p:spPr>
          <a:xfrm>
            <a:off x="3445726" y="5245279"/>
            <a:ext cx="29590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SureNexus_SHP_Guidelines</a:t>
            </a:r>
            <a:endParaRPr lang="en-GB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A91877E8-560C-DC6E-0D77-82446B1B3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2620F4-C9FD-A5D2-FFA0-1B5A557A0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8CD128-A48A-779F-A8FC-69BBA2D71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0597B5-6E02-D957-0A2E-DD17F5AF3881}"/>
              </a:ext>
            </a:extLst>
          </p:cNvPr>
          <p:cNvSpPr txBox="1"/>
          <p:nvPr/>
        </p:nvSpPr>
        <p:spPr>
          <a:xfrm>
            <a:off x="4967141" y="2187911"/>
            <a:ext cx="6661702" cy="3964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</a:rPr>
              <a:t>In qualità di attore chiave nell’attuazione dell’approccio WEFE Nexus nel vostro Paese e nella regione mediterranea, la vostra organizzazione è invitata a unirsi alla SHP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L’adesione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è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volontaria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e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comprende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una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serie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di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azioni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che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la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vostra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organizzazione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può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definire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in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anticipo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endParaRPr lang="es-ES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Questo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documento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illustra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ruoli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contributi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, le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responsabilità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benefici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degli stakeholder,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nonché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meccanismi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per il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trasferimento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delle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conoscenze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e delle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lezioni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apprese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durante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il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progetto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. Alla fine di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questo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documento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troverete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un modulo di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adesione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volontaria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. Se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interessati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potete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specificare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gli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impegni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della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vostra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organizzazione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come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membro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della SHP 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fornire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informazioni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chiave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sulla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vostra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organizzazione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85885-6F38-A90F-FB28-03024026C119}"/>
              </a:ext>
            </a:extLst>
          </p:cNvPr>
          <p:cNvSpPr txBox="1"/>
          <p:nvPr/>
        </p:nvSpPr>
        <p:spPr>
          <a:xfrm>
            <a:off x="853321" y="5326603"/>
            <a:ext cx="3738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 err="1">
                <a:latin typeface="Arial" panose="020B0604020202020204" pitchFamily="34" charset="0"/>
              </a:rPr>
              <a:t>SureNexus_SHP_Guidelines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572066-8938-9E16-D84F-8D4A975F0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47" y="2667661"/>
            <a:ext cx="4359022" cy="2441052"/>
          </a:xfrm>
          <a:prstGeom prst="rect">
            <a:avLst/>
          </a:prstGeom>
        </p:spPr>
      </p:pic>
      <p:sp>
        <p:nvSpPr>
          <p:cNvPr id="3" name="Rectángulo 3">
            <a:extLst>
              <a:ext uri="{FF2B5EF4-FFF2-40B4-BE49-F238E27FC236}">
                <a16:creationId xmlns:a16="http://schemas.microsoft.com/office/drawing/2014/main" id="{9DB11AFB-ACF6-4A7D-611C-AA4078039F70}"/>
              </a:ext>
            </a:extLst>
          </p:cNvPr>
          <p:cNvSpPr/>
          <p:nvPr/>
        </p:nvSpPr>
        <p:spPr>
          <a:xfrm>
            <a:off x="6017715" y="56957"/>
            <a:ext cx="6253636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Piattaforma degli stakeholder (SHP)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6EA99AD0-A1B7-ADEA-B1E1-E55473EF9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37237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Piattaforma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degli stakeholder – Workshop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9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37BBE543-F98B-5233-56AE-4161058A8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688355-E724-1909-C481-4F205CBC03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F5A666-8195-0B5D-F8A8-A91F480E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A8AE8-7B6A-B8B6-F26E-E04BF01E7298}"/>
              </a:ext>
            </a:extLst>
          </p:cNvPr>
          <p:cNvSpPr txBox="1"/>
          <p:nvPr/>
        </p:nvSpPr>
        <p:spPr>
          <a:xfrm>
            <a:off x="596349" y="2182336"/>
            <a:ext cx="3852233" cy="38084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A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tal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fine,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dai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membri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della rete ci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si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aspetta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che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Favoriscano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la fiducia e la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collaborazione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attiva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all’interno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della rete.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Garantiscano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uno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scambio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di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informazioni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coerente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aperto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all’interno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della rete.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Promuovano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processi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di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apprendimento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reciproco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tra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le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varie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reti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70C0"/>
                </a:solidFill>
                <a:latin typeface="Arial" panose="020B0604020202020204" pitchFamily="34" charset="0"/>
              </a:rPr>
              <a:t>locali</a:t>
            </a:r>
            <a:r>
              <a:rPr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59086D-074B-8E8C-6301-732093B0C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8676"/>
              </p:ext>
            </p:extLst>
          </p:nvPr>
        </p:nvGraphicFramePr>
        <p:xfrm>
          <a:off x="5122530" y="2630927"/>
          <a:ext cx="6589644" cy="2911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822">
                  <a:extLst>
                    <a:ext uri="{9D8B030D-6E8A-4147-A177-3AD203B41FA5}">
                      <a16:colId xmlns:a16="http://schemas.microsoft.com/office/drawing/2014/main" val="2497232454"/>
                    </a:ext>
                  </a:extLst>
                </a:gridCol>
                <a:gridCol w="3294822">
                  <a:extLst>
                    <a:ext uri="{9D8B030D-6E8A-4147-A177-3AD203B41FA5}">
                      <a16:colId xmlns:a16="http://schemas.microsoft.com/office/drawing/2014/main" val="1705041756"/>
                    </a:ext>
                  </a:extLst>
                </a:gridCol>
              </a:tblGrid>
              <a:tr h="325770">
                <a:tc rowSpan="2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Organizzazioni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pubbliche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Governo locale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106594"/>
                  </a:ext>
                </a:extLst>
              </a:tr>
              <a:tr h="3891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Governo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nazionale-subnazionale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3993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Organizzazioni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ricerca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Centri di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ricerca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e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università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32838"/>
                  </a:ext>
                </a:extLst>
              </a:tr>
              <a:tr h="325770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Organizzazioni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private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Aziende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agroalimentari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432444"/>
                  </a:ext>
                </a:extLst>
              </a:tr>
              <a:tr h="325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Produttori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locali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62677"/>
                  </a:ext>
                </a:extLst>
              </a:tr>
              <a:tr h="3257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Servizi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idrici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/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energetici</a:t>
                      </a:r>
                      <a:endParaRPr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40358"/>
                  </a:ext>
                </a:extLst>
              </a:tr>
              <a:tr h="67195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Organizzazioni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non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governative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Associazioni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di </a:t>
                      </a:r>
                      <a:r>
                        <a:rPr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consumatori</a:t>
                      </a:r>
                      <a:r>
                        <a:rPr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/ ONG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72938"/>
                  </a:ext>
                </a:extLst>
              </a:tr>
            </a:tbl>
          </a:graphicData>
        </a:graphic>
      </p:graphicFrame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B4781694-270A-82C9-A146-93F00794D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37237"/>
              </p:ext>
            </p:extLst>
          </p:nvPr>
        </p:nvGraphicFramePr>
        <p:xfrm>
          <a:off x="485225" y="925619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Piattaforma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degli stakeholder – Workshop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sp>
        <p:nvSpPr>
          <p:cNvPr id="6" name="Rectángulo 3">
            <a:extLst>
              <a:ext uri="{FF2B5EF4-FFF2-40B4-BE49-F238E27FC236}">
                <a16:creationId xmlns:a16="http://schemas.microsoft.com/office/drawing/2014/main" id="{F77BDEF9-56B9-1CE0-190D-B3DDACAD24F0}"/>
              </a:ext>
            </a:extLst>
          </p:cNvPr>
          <p:cNvSpPr/>
          <p:nvPr/>
        </p:nvSpPr>
        <p:spPr>
          <a:xfrm>
            <a:off x="6017715" y="56957"/>
            <a:ext cx="6253636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Piattaforma degli stakeholder (SHP)</a:t>
            </a:r>
          </a:p>
        </p:txBody>
      </p:sp>
    </p:spTree>
    <p:extLst>
      <p:ext uri="{BB962C8B-B14F-4D97-AF65-F5344CB8AC3E}">
        <p14:creationId xmlns:p14="http://schemas.microsoft.com/office/powerpoint/2010/main" val="3810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489C6F1-7E67-5EBF-F92E-E7792E618184}"/>
              </a:ext>
            </a:extLst>
          </p:cNvPr>
          <p:cNvSpPr/>
          <p:nvPr/>
        </p:nvSpPr>
        <p:spPr>
          <a:xfrm>
            <a:off x="596349" y="695954"/>
            <a:ext cx="6007768" cy="362867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651000" latinLnBrk="1" hangingPunct="0"/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Promuovere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</a:rPr>
              <a:t> la rete e il clustering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D85EDF8-0B69-B659-BFCC-72E7E020A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75439"/>
              </p:ext>
            </p:extLst>
          </p:nvPr>
        </p:nvGraphicFramePr>
        <p:xfrm>
          <a:off x="234176" y="1299002"/>
          <a:ext cx="11640945" cy="539479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74113">
                  <a:extLst>
                    <a:ext uri="{9D8B030D-6E8A-4147-A177-3AD203B41FA5}">
                      <a16:colId xmlns:a16="http://schemas.microsoft.com/office/drawing/2014/main" val="4177795972"/>
                    </a:ext>
                  </a:extLst>
                </a:gridCol>
                <a:gridCol w="7766832">
                  <a:extLst>
                    <a:ext uri="{9D8B030D-6E8A-4147-A177-3AD203B41FA5}">
                      <a16:colId xmlns:a16="http://schemas.microsoft.com/office/drawing/2014/main" val="3605962554"/>
                    </a:ext>
                  </a:extLst>
                </a:gridCol>
              </a:tblGrid>
              <a:tr h="33211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Attività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principale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SureNexus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Attività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specifica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74698"/>
                  </a:ext>
                </a:extLst>
              </a:tr>
              <a:tr h="270676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Formazione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continua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sviluppo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capacità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I: Corsi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generali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Nexus WEFE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Approccio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Governance,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Metriche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19166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NbS</a:t>
                      </a:r>
                      <a:r>
                        <a:rPr sz="1400" dirty="0"/>
                        <a:t> e salute e </a:t>
                      </a:r>
                      <a:r>
                        <a:rPr sz="1400" dirty="0" err="1"/>
                        <a:t>servizi</a:t>
                      </a:r>
                      <a:r>
                        <a:rPr sz="1400" dirty="0"/>
                        <a:t> degli </a:t>
                      </a:r>
                      <a:r>
                        <a:rPr sz="1400" dirty="0" err="1"/>
                        <a:t>ecosistemi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930386"/>
                  </a:ext>
                </a:extLst>
              </a:tr>
              <a:tr h="2784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Bioeconomia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circolare</a:t>
                      </a:r>
                      <a:r>
                        <a:rPr sz="1400" dirty="0"/>
                        <a:t> del “</a:t>
                      </a:r>
                      <a:r>
                        <a:rPr sz="1400" dirty="0" err="1"/>
                        <a:t>carbonio</a:t>
                      </a:r>
                      <a:r>
                        <a:rPr sz="1400" dirty="0"/>
                        <a:t>”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667975"/>
                  </a:ext>
                </a:extLst>
              </a:tr>
              <a:tr h="236164">
                <a:tc rowSpan="4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Formazione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continua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sviluppo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capacità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II: Corsi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specializzati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Modellizzazione</a:t>
                      </a:r>
                      <a:r>
                        <a:rPr sz="1400" dirty="0"/>
                        <a:t> IA e </a:t>
                      </a:r>
                      <a:r>
                        <a:rPr sz="1400" dirty="0" err="1"/>
                        <a:t>analisi</a:t>
                      </a:r>
                      <a:r>
                        <a:rPr sz="1400" dirty="0"/>
                        <a:t> degli </a:t>
                      </a:r>
                      <a:r>
                        <a:rPr sz="1400" dirty="0" err="1"/>
                        <a:t>scenari</a:t>
                      </a:r>
                      <a:r>
                        <a:rPr sz="1400" dirty="0"/>
                        <a:t> per il Nexus WEFE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6702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NbS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idrotecnologie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ancestrali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88959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Adattamento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ai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cambiamenti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climatici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Nexus WEFE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960551"/>
                  </a:ext>
                </a:extLst>
              </a:tr>
              <a:tr h="256126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Fattori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abilitanti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del Nexus,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fattori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cambiamento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del Nexus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indicatori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sostenibilità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549754"/>
                  </a:ext>
                </a:extLst>
              </a:tr>
              <a:tr h="236164">
                <a:tc rowSpan="6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Consulenza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su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richiesta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Pratiche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bioeconomia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95828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Agricoltura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digitale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agrivoltaico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4923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Selezione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tecnologie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per il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trattamento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/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acque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reflue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utilizzando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NbS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9721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Questioni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nel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settore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agricolo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inquinamento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irrigazione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, …)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4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Efficienza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risorse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energia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acqua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4181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Scenari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cambiamento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climatico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822864"/>
                  </a:ext>
                </a:extLst>
              </a:tr>
              <a:tr h="269334">
                <a:tc rowSpan="4"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Accesso ai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riepiloghi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tecnici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alle newsletter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rapporti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Riepiloghi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tecnici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rapporti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disponibili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principali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documenti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in 6 lingue: EN, SP, IT, FR, GR, AR).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960786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Newsletter,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79642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Documenti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politici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sintetici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43173"/>
                  </a:ext>
                </a:extLst>
              </a:tr>
              <a:tr h="236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Premio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che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riconosce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le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migliori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iniziative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sul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Nexus WEFE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181807"/>
                  </a:ext>
                </a:extLst>
              </a:tr>
              <a:tr h="277602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Opportunità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di networking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azioni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congiunte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Rimani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aggiornato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: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conferenze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/ workshop / webinar / forum online e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gruppi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discussione</a:t>
                      </a:r>
                      <a:endParaRPr sz="14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440659"/>
                  </a:ext>
                </a:extLst>
              </a:tr>
              <a:tr h="241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</a:rPr>
                        <a:t>Scambio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conoscenze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ed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esperienze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</a:rPr>
                        <a:t>sull’approccio</a:t>
                      </a:r>
                      <a:r>
                        <a:rPr sz="1400" b="0" i="0" dirty="0">
                          <a:latin typeface="Arial" panose="020B0604020202020204" pitchFamily="34" charset="0"/>
                        </a:rPr>
                        <a:t> WEFE-NEXUS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954500"/>
                  </a:ext>
                </a:extLst>
              </a:tr>
              <a:tr h="241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</a:rPr>
                        <a:t>Accesso a </a:t>
                      </a:r>
                      <a:r>
                        <a:rPr sz="1400" dirty="0" err="1"/>
                        <a:t>soluzioni</a:t>
                      </a:r>
                      <a:r>
                        <a:rPr sz="1400" dirty="0"/>
                        <a:t> da </a:t>
                      </a:r>
                      <a:r>
                        <a:rPr sz="1400" dirty="0" err="1"/>
                        <a:t>settori</a:t>
                      </a:r>
                      <a:r>
                        <a:rPr sz="1400" dirty="0"/>
                        <a:t> o </a:t>
                      </a:r>
                      <a:r>
                        <a:rPr sz="1400" dirty="0" err="1"/>
                        <a:t>contesti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climatici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simili</a:t>
                      </a:r>
                      <a:endParaRPr sz="1400" dirty="0"/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1863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D986D8B-B4B7-DE62-2C34-19F596843473}"/>
              </a:ext>
            </a:extLst>
          </p:cNvPr>
          <p:cNvSpPr txBox="1"/>
          <p:nvPr/>
        </p:nvSpPr>
        <p:spPr>
          <a:xfrm>
            <a:off x="7259444" y="689489"/>
            <a:ext cx="4615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latin typeface="Arial" panose="020B0604020202020204" pitchFamily="34" charset="0"/>
              </a:rPr>
              <a:t>Vantaggi</a:t>
            </a:r>
            <a:r>
              <a:rPr b="1" dirty="0">
                <a:latin typeface="Arial" panose="020B0604020202020204" pitchFamily="34" charset="0"/>
              </a:rPr>
              <a:t> di </a:t>
            </a:r>
            <a:r>
              <a:rPr b="1" dirty="0" err="1">
                <a:latin typeface="Arial" panose="020B0604020202020204" pitchFamily="34" charset="0"/>
              </a:rPr>
              <a:t>essere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</a:rPr>
              <a:t>membro</a:t>
            </a:r>
            <a:r>
              <a:rPr b="1" dirty="0">
                <a:latin typeface="Arial" panose="020B0604020202020204" pitchFamily="34" charset="0"/>
              </a:rPr>
              <a:t> della SHP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3">
            <a:extLst>
              <a:ext uri="{FF2B5EF4-FFF2-40B4-BE49-F238E27FC236}">
                <a16:creationId xmlns:a16="http://schemas.microsoft.com/office/drawing/2014/main" id="{97CCA4BB-F894-872D-DFB1-A7A2D94BBE1B}"/>
              </a:ext>
            </a:extLst>
          </p:cNvPr>
          <p:cNvSpPr/>
          <p:nvPr/>
        </p:nvSpPr>
        <p:spPr>
          <a:xfrm>
            <a:off x="6017715" y="56957"/>
            <a:ext cx="6253636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Piattaforma degli stakeholder (SHP)</a:t>
            </a:r>
          </a:p>
        </p:txBody>
      </p:sp>
    </p:spTree>
    <p:extLst>
      <p:ext uri="{BB962C8B-B14F-4D97-AF65-F5344CB8AC3E}">
        <p14:creationId xmlns:p14="http://schemas.microsoft.com/office/powerpoint/2010/main" val="34672297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489C6F1-7E67-5EBF-F92E-E7792E618184}"/>
              </a:ext>
            </a:extLst>
          </p:cNvPr>
          <p:cNvSpPr/>
          <p:nvPr/>
        </p:nvSpPr>
        <p:spPr>
          <a:xfrm>
            <a:off x="596349" y="695954"/>
            <a:ext cx="6007768" cy="362867"/>
          </a:xfrm>
          <a:prstGeom prst="roundRect">
            <a:avLst/>
          </a:prstGeom>
          <a:solidFill>
            <a:srgbClr val="49A166">
              <a:alpha val="54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defTabSz="1651000" latinLnBrk="1" hangingPunct="0"/>
            <a:r>
              <a:rPr b="1" dirty="0" err="1">
                <a:solidFill>
                  <a:schemeClr val="bg1"/>
                </a:solidFill>
                <a:latin typeface="Arial" panose="020B0604020202020204" pitchFamily="34" charset="0"/>
              </a:rPr>
              <a:t>Promuovere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</a:rPr>
              <a:t> la rete e il clustering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BD85EDF8-0B69-B659-BFCC-72E7E020A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14996"/>
              </p:ext>
            </p:extLst>
          </p:nvPr>
        </p:nvGraphicFramePr>
        <p:xfrm>
          <a:off x="596349" y="1442696"/>
          <a:ext cx="11278772" cy="470335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96827">
                  <a:extLst>
                    <a:ext uri="{9D8B030D-6E8A-4147-A177-3AD203B41FA5}">
                      <a16:colId xmlns:a16="http://schemas.microsoft.com/office/drawing/2014/main" val="4177795972"/>
                    </a:ext>
                  </a:extLst>
                </a:gridCol>
                <a:gridCol w="7681945">
                  <a:extLst>
                    <a:ext uri="{9D8B030D-6E8A-4147-A177-3AD203B41FA5}">
                      <a16:colId xmlns:a16="http://schemas.microsoft.com/office/drawing/2014/main" val="360596255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Risultati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SureNexus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solidFill>
                      <a:srgbClr val="0091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Accesso ai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risultati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membri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della SHP</a:t>
                      </a:r>
                    </a:p>
                  </a:txBody>
                  <a:tcPr marL="59738" marR="5973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74698"/>
                  </a:ext>
                </a:extLst>
              </a:tr>
              <a:tr h="298101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Formazione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continua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sviluppo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delle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capacità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corsi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generali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specializzati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Accesso a workshop /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conferenze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tariffe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scontate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419166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Accesso ai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materiali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formazione</a:t>
                      </a:r>
                      <a:endParaRPr sz="16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930386"/>
                  </a:ext>
                </a:extLst>
              </a:tr>
              <a:tr h="30668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 err="1">
                          <a:latin typeface="Arial" panose="020B0604020202020204" pitchFamily="34" charset="0"/>
                        </a:rPr>
                        <a:t>Certificazione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riconosciuta</a:t>
                      </a:r>
                      <a:endParaRPr sz="1600" b="0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667975"/>
                  </a:ext>
                </a:extLst>
              </a:tr>
              <a:tr h="260092">
                <a:tc rowSpan="2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Consulenza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su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richiesta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4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consulenze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gratuite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organizzazione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annualmente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767023"/>
                  </a:ext>
                </a:extLst>
              </a:tr>
              <a:tr h="1961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scenario di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cambiamento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climatico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località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annualmente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988959"/>
                  </a:ext>
                </a:extLst>
              </a:tr>
              <a:tr h="260092">
                <a:tc rowSpan="6"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Accesso ai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riepiloghi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tecnici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e alle newsletter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rapporti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Accesso ai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riepiloghi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tecnici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rapporti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disponibili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principali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documenti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in 6 lingue: EN, SP, IT, FR, GR, AR).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295828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rapporto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ciascun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DS (4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rapporti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settoriali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94923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rapporto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tecnico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sui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materiali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plastici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in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agricoltura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(CTPC)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09721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9738" marR="59738" marT="0" marB="0"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rapporto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tecnico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sulle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NbS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l’agricoltura</a:t>
                      </a:r>
                      <a:endParaRPr sz="16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65943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1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rapporto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tecnico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sulle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soluzioni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bioeconomia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l’agricoltura</a:t>
                      </a:r>
                      <a:endParaRPr sz="1600" b="0" i="0" dirty="0">
                        <a:latin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4181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Accesso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gratuito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per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membri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registrati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a: Newsletter,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Rapporti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Riepiloghi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, Linee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guida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, White papers, …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822864"/>
                  </a:ext>
                </a:extLst>
              </a:tr>
              <a:tr h="296624">
                <a:tc rowSpan="3"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Opportunità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di networking 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azioni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congiunte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 marL="59738" marR="597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0CD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Accesso per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partner al database “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Soluzioni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problemi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simili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” (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SiProS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960786"/>
                  </a:ext>
                </a:extLst>
              </a:tr>
              <a:tr h="260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Accesso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diretto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e semplice alla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Comunità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di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Pratiche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WEFE Nexus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79642"/>
                  </a:ext>
                </a:extLst>
              </a:tr>
              <a:tr h="39634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i="0" dirty="0">
                          <a:latin typeface="Arial" panose="020B0604020202020204" pitchFamily="34" charset="0"/>
                        </a:rPr>
                        <a:t>Accesso e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utilizzo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del database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dei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sz="1600" b="0" i="0" dirty="0" err="1">
                          <a:latin typeface="Arial" panose="020B0604020202020204" pitchFamily="34" charset="0"/>
                        </a:rPr>
                        <a:t>membri</a:t>
                      </a:r>
                      <a:r>
                        <a:rPr sz="1600" b="0" i="0" dirty="0">
                          <a:latin typeface="Arial" panose="020B0604020202020204" pitchFamily="34" charset="0"/>
                        </a:rPr>
                        <a:t> della SHP</a:t>
                      </a:r>
                    </a:p>
                  </a:txBody>
                  <a:tcPr marL="59738" marR="59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43173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0D986D8B-B4B7-DE62-2C34-19F596843473}"/>
              </a:ext>
            </a:extLst>
          </p:cNvPr>
          <p:cNvSpPr txBox="1"/>
          <p:nvPr/>
        </p:nvSpPr>
        <p:spPr>
          <a:xfrm>
            <a:off x="7382108" y="689489"/>
            <a:ext cx="4493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err="1">
                <a:latin typeface="Arial" panose="020B0604020202020204" pitchFamily="34" charset="0"/>
              </a:rPr>
              <a:t>Vantaggi</a:t>
            </a:r>
            <a:r>
              <a:rPr b="1" dirty="0">
                <a:latin typeface="Arial" panose="020B0604020202020204" pitchFamily="34" charset="0"/>
              </a:rPr>
              <a:t> di </a:t>
            </a:r>
            <a:r>
              <a:rPr b="1" dirty="0" err="1">
                <a:latin typeface="Arial" panose="020B0604020202020204" pitchFamily="34" charset="0"/>
              </a:rPr>
              <a:t>essere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</a:rPr>
              <a:t>membro</a:t>
            </a:r>
            <a:r>
              <a:rPr b="1" dirty="0">
                <a:latin typeface="Arial" panose="020B0604020202020204" pitchFamily="34" charset="0"/>
              </a:rPr>
              <a:t> della SHP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3">
            <a:extLst>
              <a:ext uri="{FF2B5EF4-FFF2-40B4-BE49-F238E27FC236}">
                <a16:creationId xmlns:a16="http://schemas.microsoft.com/office/drawing/2014/main" id="{5FE12F70-E02A-0085-ACA8-C6E89215F6B7}"/>
              </a:ext>
            </a:extLst>
          </p:cNvPr>
          <p:cNvSpPr/>
          <p:nvPr/>
        </p:nvSpPr>
        <p:spPr>
          <a:xfrm>
            <a:off x="6017715" y="56957"/>
            <a:ext cx="6253636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Piattaforma degli stakeholder (SHP)</a:t>
            </a:r>
          </a:p>
        </p:txBody>
      </p:sp>
    </p:spTree>
    <p:extLst>
      <p:ext uri="{BB962C8B-B14F-4D97-AF65-F5344CB8AC3E}">
        <p14:creationId xmlns:p14="http://schemas.microsoft.com/office/powerpoint/2010/main" val="31796167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1CDE20-601C-00E5-2F6A-71231E1D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09E245-06B5-BE63-16BB-382A197D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E2B97BC-735D-B3BC-0138-84E8D4A97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61" y="2113535"/>
            <a:ext cx="10551477" cy="4274203"/>
          </a:xfrm>
          <a:prstGeom prst="rect">
            <a:avLst/>
          </a:prstGeom>
        </p:spPr>
      </p:pic>
      <p:sp>
        <p:nvSpPr>
          <p:cNvPr id="22" name="TextBox 10">
            <a:extLst>
              <a:ext uri="{FF2B5EF4-FFF2-40B4-BE49-F238E27FC236}">
                <a16:creationId xmlns:a16="http://schemas.microsoft.com/office/drawing/2014/main" id="{91A036B9-B0A7-CFDC-4DB5-26990298AA25}"/>
              </a:ext>
            </a:extLst>
          </p:cNvPr>
          <p:cNvSpPr txBox="1"/>
          <p:nvPr/>
        </p:nvSpPr>
        <p:spPr>
          <a:xfrm>
            <a:off x="330950" y="930264"/>
            <a:ext cx="4397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La piattaforma è stata progettata e sviluppata ed è disponibile all’indirizzo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https://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surenexus.eu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shp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-map/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9CA1DBB-AC12-5FC0-40F0-901FC2F58A89}"/>
              </a:ext>
            </a:extLst>
          </p:cNvPr>
          <p:cNvSpPr txBox="1"/>
          <p:nvPr/>
        </p:nvSpPr>
        <p:spPr>
          <a:xfrm>
            <a:off x="5363737" y="866383"/>
            <a:ext cx="64973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1400"/>
              </a:spcBef>
              <a:spcAft>
                <a:spcPts val="0"/>
              </a:spcAft>
            </a:pP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L’obiettivo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principale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della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piattaforma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è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promuovere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la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collaborazione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tra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gli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stakeholder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offrendo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un hub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centralizzato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per la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condivisione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di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informazioni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e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risorse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053445C-A7C9-2C22-86A7-9C31FAD76CE3}"/>
              </a:ext>
            </a:extLst>
          </p:cNvPr>
          <p:cNvSpPr txBox="1"/>
          <p:nvPr/>
        </p:nvSpPr>
        <p:spPr>
          <a:xfrm>
            <a:off x="7482468" y="2113535"/>
            <a:ext cx="43785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La SHP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faciliterà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la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formazione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di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capitoli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locali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approccio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geografico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) e di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gruppi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di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pratica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approccio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tematico</a:t>
            </a:r>
            <a:r>
              <a:rPr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2" name="Rectángulo 3">
            <a:extLst>
              <a:ext uri="{FF2B5EF4-FFF2-40B4-BE49-F238E27FC236}">
                <a16:creationId xmlns:a16="http://schemas.microsoft.com/office/drawing/2014/main" id="{CE05D47F-3CF3-967E-2152-8B242099C8D0}"/>
              </a:ext>
            </a:extLst>
          </p:cNvPr>
          <p:cNvSpPr/>
          <p:nvPr/>
        </p:nvSpPr>
        <p:spPr>
          <a:xfrm>
            <a:off x="6017715" y="56957"/>
            <a:ext cx="6253636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Piattaforma degli stakeholder (SHP)</a:t>
            </a:r>
          </a:p>
        </p:txBody>
      </p:sp>
    </p:spTree>
    <p:extLst>
      <p:ext uri="{BB962C8B-B14F-4D97-AF65-F5344CB8AC3E}">
        <p14:creationId xmlns:p14="http://schemas.microsoft.com/office/powerpoint/2010/main" val="18494715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254F-13A5-FEE0-63BC-B518368C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000C8E-2D79-F5B2-039D-60D1AA84C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73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294FBD-5A44-DBCD-8855-E0C4694F6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" b="57005"/>
          <a:stretch/>
        </p:blipFill>
        <p:spPr>
          <a:xfrm>
            <a:off x="1" y="-1"/>
            <a:ext cx="1192696" cy="573339"/>
          </a:xfrm>
          <a:prstGeom prst="rect">
            <a:avLst/>
          </a:prstGeom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04738271-A708-F0EC-11F7-40FFAFE32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43866"/>
              </p:ext>
            </p:extLst>
          </p:nvPr>
        </p:nvGraphicFramePr>
        <p:xfrm>
          <a:off x="485225" y="769504"/>
          <a:ext cx="11417807" cy="557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17807">
                  <a:extLst>
                    <a:ext uri="{9D8B030D-6E8A-4147-A177-3AD203B41FA5}">
                      <a16:colId xmlns:a16="http://schemas.microsoft.com/office/drawing/2014/main" val="1872106814"/>
                    </a:ext>
                  </a:extLst>
                </a:gridCol>
              </a:tblGrid>
              <a:tr h="557239">
                <a:tc>
                  <a:txBody>
                    <a:bodyPr/>
                    <a:lstStyle/>
                    <a:p>
                      <a:r>
                        <a:rPr b="0" i="0" dirty="0">
                          <a:latin typeface="Arial" panose="020B0604020202020204" pitchFamily="34" charset="0"/>
                        </a:rPr>
                        <a:t>WP2 – </a:t>
                      </a:r>
                      <a:r>
                        <a:rPr b="0" i="0" dirty="0" err="1">
                          <a:latin typeface="Arial" panose="020B0604020202020204" pitchFamily="34" charset="0"/>
                        </a:rPr>
                        <a:t>Piattaforma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 degli stakeholder – Roadmap per </a:t>
                      </a:r>
                      <a:r>
                        <a:rPr b="0" i="0" dirty="0" err="1">
                          <a:latin typeface="Arial" panose="020B0604020202020204" pitchFamily="34" charset="0"/>
                        </a:rPr>
                        <a:t>i</a:t>
                      </a:r>
                      <a:r>
                        <a:rPr b="0" i="0" dirty="0">
                          <a:latin typeface="Arial" panose="020B0604020202020204" pitchFamily="34" charset="0"/>
                        </a:rPr>
                        <a:t> workshop SHP</a:t>
                      </a:r>
                    </a:p>
                  </a:txBody>
                  <a:tcPr marL="63071" marR="63071" marT="0" marB="0" anchor="ctr">
                    <a:solidFill>
                      <a:srgbClr val="41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895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D9D06BA-40DD-80D9-C758-932C9D911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45" y="1770793"/>
            <a:ext cx="1162998" cy="1063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624013-AD16-076D-C0EB-D9A9FDCA4D2A}"/>
              </a:ext>
            </a:extLst>
          </p:cNvPr>
          <p:cNvSpPr txBox="1"/>
          <p:nvPr/>
        </p:nvSpPr>
        <p:spPr>
          <a:xfrm>
            <a:off x="168753" y="3164270"/>
            <a:ext cx="17591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PRESENTAZIONE SURENEXUS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D10F4B-7D23-4072-C623-608179008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330" y="1782146"/>
            <a:ext cx="1162999" cy="1162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BAAE8B-DEE6-F59D-9008-A32BAB56141C}"/>
              </a:ext>
            </a:extLst>
          </p:cNvPr>
          <p:cNvSpPr txBox="1"/>
          <p:nvPr/>
        </p:nvSpPr>
        <p:spPr>
          <a:xfrm>
            <a:off x="2452979" y="3164270"/>
            <a:ext cx="16097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AGGIORNAMENTO DELLA SHP 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BASE DATI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AFB0FC3-A8F9-A783-CB34-DC95730D8D1C}"/>
              </a:ext>
            </a:extLst>
          </p:cNvPr>
          <p:cNvSpPr/>
          <p:nvPr/>
        </p:nvSpPr>
        <p:spPr>
          <a:xfrm>
            <a:off x="18965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EC5BB8-CCF7-8444-B461-39C4F881401D}"/>
              </a:ext>
            </a:extLst>
          </p:cNvPr>
          <p:cNvSpPr/>
          <p:nvPr/>
        </p:nvSpPr>
        <p:spPr>
          <a:xfrm>
            <a:off x="112197" y="4520492"/>
            <a:ext cx="1854007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UPC / NTUA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5A140B-F4A3-D12B-BAA6-294ACD1847AB}"/>
              </a:ext>
            </a:extLst>
          </p:cNvPr>
          <p:cNvSpPr/>
          <p:nvPr/>
        </p:nvSpPr>
        <p:spPr>
          <a:xfrm>
            <a:off x="2330826" y="4520492"/>
            <a:ext cx="1854007" cy="334537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TUTTI I PARTNER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A811FCF-93E6-5946-E443-26B79B0DB520}"/>
              </a:ext>
            </a:extLst>
          </p:cNvPr>
          <p:cNvSpPr/>
          <p:nvPr/>
        </p:nvSpPr>
        <p:spPr>
          <a:xfrm>
            <a:off x="3928837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D2DA47B-74E3-6B43-FE08-AFE7495F7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318" y="1795521"/>
            <a:ext cx="1626595" cy="11496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F5A050-0859-E049-D523-217973313325}"/>
              </a:ext>
            </a:extLst>
          </p:cNvPr>
          <p:cNvSpPr txBox="1"/>
          <p:nvPr/>
        </p:nvSpPr>
        <p:spPr>
          <a:xfrm>
            <a:off x="6969410" y="3164270"/>
            <a:ext cx="15904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PREPARARE 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LA NEWSLETTER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7471A4-F147-5FE5-13E7-D5069E424C0F}"/>
              </a:ext>
            </a:extLst>
          </p:cNvPr>
          <p:cNvGrpSpPr/>
          <p:nvPr/>
        </p:nvGrpSpPr>
        <p:grpSpPr>
          <a:xfrm>
            <a:off x="6585755" y="4520492"/>
            <a:ext cx="2357720" cy="1565308"/>
            <a:chOff x="6954055" y="4485053"/>
            <a:chExt cx="2357720" cy="15653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BA1DDA-AB36-20D2-CB43-848FB53C5303}"/>
                </a:ext>
              </a:extLst>
            </p:cNvPr>
            <p:cNvSpPr/>
            <p:nvPr/>
          </p:nvSpPr>
          <p:spPr>
            <a:xfrm>
              <a:off x="6954055" y="4485053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NTUA (English)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FD99F1-6416-E501-9D16-6E24F53149F8}"/>
                </a:ext>
              </a:extLst>
            </p:cNvPr>
            <p:cNvSpPr/>
            <p:nvPr/>
          </p:nvSpPr>
          <p:spPr>
            <a:xfrm>
              <a:off x="6954055" y="4895310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UPC (Spanish)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9D3ECA2-E025-9CD8-FC5F-A2198FBE6DBC}"/>
                </a:ext>
              </a:extLst>
            </p:cNvPr>
            <p:cNvSpPr/>
            <p:nvPr/>
          </p:nvSpPr>
          <p:spPr>
            <a:xfrm>
              <a:off x="6954055" y="5305567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UNIVPM (Italy)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313668-75CC-2C4D-C9F1-504CE0398199}"/>
                </a:ext>
              </a:extLst>
            </p:cNvPr>
            <p:cNvSpPr/>
            <p:nvPr/>
          </p:nvSpPr>
          <p:spPr>
            <a:xfrm>
              <a:off x="6954055" y="5715824"/>
              <a:ext cx="2357720" cy="334537"/>
            </a:xfrm>
            <a:prstGeom prst="rect">
              <a:avLst/>
            </a:prstGeom>
            <a:solidFill>
              <a:srgbClr val="63768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INRA (Arabic/French)</a:t>
              </a: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FA6CBE0-1610-2F57-C757-7C3D7CEEFBF4}"/>
              </a:ext>
            </a:extLst>
          </p:cNvPr>
          <p:cNvSpPr/>
          <p:nvPr/>
        </p:nvSpPr>
        <p:spPr>
          <a:xfrm>
            <a:off x="6255180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B0BDC0-E44B-42B0-8EB7-11230CD49D07}"/>
              </a:ext>
            </a:extLst>
          </p:cNvPr>
          <p:cNvSpPr/>
          <p:nvPr/>
        </p:nvSpPr>
        <p:spPr>
          <a:xfrm>
            <a:off x="10057229" y="4520492"/>
            <a:ext cx="1424010" cy="1764799"/>
          </a:xfrm>
          <a:prstGeom prst="rect">
            <a:avLst/>
          </a:prstGeom>
          <a:solidFill>
            <a:srgbClr val="6376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MAROCCO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SPAGNA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ITALIA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TUNISIA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ISRAELE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EGITTO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65C19F-A1EB-198C-79D4-6EF71B5D4A13}"/>
              </a:ext>
            </a:extLst>
          </p:cNvPr>
          <p:cNvSpPr txBox="1"/>
          <p:nvPr/>
        </p:nvSpPr>
        <p:spPr>
          <a:xfrm>
            <a:off x="4605654" y="3164270"/>
            <a:ext cx="16867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DECIDERE I DATI PER GLI EVENTI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8EFA6F4-42A6-A6CA-1D2A-41F543F695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19" r="9329"/>
          <a:stretch/>
        </p:blipFill>
        <p:spPr>
          <a:xfrm>
            <a:off x="4667578" y="1720627"/>
            <a:ext cx="1461292" cy="12401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46D82AE-313B-7512-D4C8-3B374AB00667}"/>
              </a:ext>
            </a:extLst>
          </p:cNvPr>
          <p:cNvSpPr txBox="1"/>
          <p:nvPr/>
        </p:nvSpPr>
        <p:spPr>
          <a:xfrm>
            <a:off x="9927096" y="3164270"/>
            <a:ext cx="18902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EVENTI NAZIONALI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(Ibrido)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12DCF1E2-1945-6A5E-988C-BF6543BB4EED}"/>
              </a:ext>
            </a:extLst>
          </p:cNvPr>
          <p:cNvSpPr/>
          <p:nvPr/>
        </p:nvSpPr>
        <p:spPr>
          <a:xfrm>
            <a:off x="8728279" y="2065909"/>
            <a:ext cx="613317" cy="4125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5A7A48-E380-BD63-223A-041278754345}"/>
              </a:ext>
            </a:extLst>
          </p:cNvPr>
          <p:cNvSpPr txBox="1"/>
          <p:nvPr/>
        </p:nvSpPr>
        <p:spPr>
          <a:xfrm>
            <a:off x="8515359" y="1636832"/>
            <a:ext cx="10391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INVITARE</a:t>
            </a:r>
          </a:p>
          <a:p>
            <a:pPr algn="ctr"/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sz="140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C58B453-8B55-4AC8-249C-313DBCA27C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3337"/>
          <a:stretch/>
        </p:blipFill>
        <p:spPr>
          <a:xfrm>
            <a:off x="9644553" y="1685959"/>
            <a:ext cx="2249363" cy="114962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9094FF1-2750-7B71-FFD9-257C54E1E713}"/>
              </a:ext>
            </a:extLst>
          </p:cNvPr>
          <p:cNvSpPr/>
          <p:nvPr/>
        </p:nvSpPr>
        <p:spPr>
          <a:xfrm>
            <a:off x="2330825" y="6352419"/>
            <a:ext cx="6612649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solidFill>
                  <a:schemeClr val="tx1"/>
                </a:solidFill>
                <a:latin typeface="Arial" panose="020B0604020202020204" pitchFamily="34" charset="0"/>
              </a:rPr>
              <a:t>APRILE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DA3D22-64ED-CAD6-9A55-14CEA82199C2}"/>
              </a:ext>
            </a:extLst>
          </p:cNvPr>
          <p:cNvSpPr/>
          <p:nvPr/>
        </p:nvSpPr>
        <p:spPr>
          <a:xfrm>
            <a:off x="9644553" y="2816561"/>
            <a:ext cx="2249363" cy="334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>
                <a:latin typeface="Arial" panose="020B0604020202020204" pitchFamily="34" charset="0"/>
              </a:rPr>
              <a:t>MAGGIO-LUGLIO</a:t>
            </a:r>
          </a:p>
        </p:txBody>
      </p:sp>
      <p:sp>
        <p:nvSpPr>
          <p:cNvPr id="2" name="Rectángulo 3">
            <a:extLst>
              <a:ext uri="{FF2B5EF4-FFF2-40B4-BE49-F238E27FC236}">
                <a16:creationId xmlns:a16="http://schemas.microsoft.com/office/drawing/2014/main" id="{947B8249-D019-BE93-26F3-A2151B030903}"/>
              </a:ext>
            </a:extLst>
          </p:cNvPr>
          <p:cNvSpPr/>
          <p:nvPr/>
        </p:nvSpPr>
        <p:spPr>
          <a:xfrm>
            <a:off x="6017715" y="56957"/>
            <a:ext cx="6253636" cy="459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5CB955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WP2 – Piattaforma degli stakeholder (SHP)</a:t>
            </a:r>
          </a:p>
        </p:txBody>
      </p:sp>
    </p:spTree>
    <p:extLst>
      <p:ext uri="{BB962C8B-B14F-4D97-AF65-F5344CB8AC3E}">
        <p14:creationId xmlns:p14="http://schemas.microsoft.com/office/powerpoint/2010/main" val="37363704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8F2FFEF-99A8-4F85-E4CB-86EDC7475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>
            <a:extLst>
              <a:ext uri="{FF2B5EF4-FFF2-40B4-BE49-F238E27FC236}">
                <a16:creationId xmlns:a16="http://schemas.microsoft.com/office/drawing/2014/main" id="{2A51EBB5-C07C-459F-D6B6-BA4E35FFA905}"/>
              </a:ext>
            </a:extLst>
          </p:cNvPr>
          <p:cNvSpPr txBox="1"/>
          <p:nvPr/>
        </p:nvSpPr>
        <p:spPr>
          <a:xfrm>
            <a:off x="1779104" y="5027059"/>
            <a:ext cx="786185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Garantire una transizione equa del Nexus per l’adattamento ai cambiamenti climatici e l’attuazione dello sviluppo sostenibile, fondata su sistemi integrati basati sulla natura e sulla bioeconomia.</a:t>
            </a:r>
            <a:endParaRPr sz="180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8" name="Google Shape;68;p1">
            <a:extLst>
              <a:ext uri="{FF2B5EF4-FFF2-40B4-BE49-F238E27FC236}">
                <a16:creationId xmlns:a16="http://schemas.microsoft.com/office/drawing/2014/main" id="{AA4236D9-5893-F7AF-052C-CD49C567B44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5"/>
          <a:stretch/>
        </p:blipFill>
        <p:spPr>
          <a:xfrm>
            <a:off x="162338" y="231339"/>
            <a:ext cx="2652386" cy="9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>
            <a:extLst>
              <a:ext uri="{FF2B5EF4-FFF2-40B4-BE49-F238E27FC236}">
                <a16:creationId xmlns:a16="http://schemas.microsoft.com/office/drawing/2014/main" id="{BC772573-EB46-E541-95E2-B518D0A4D4E7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7697" y="230359"/>
            <a:ext cx="1311965" cy="9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EB3992-62D2-C050-1CEC-5A69842BBE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C67C9D3-DAD6-6453-86CF-2DBFB4D5C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030" y="387927"/>
            <a:ext cx="4102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12965</TotalTime>
  <Words>928</Words>
  <Application>Microsoft Office PowerPoint</Application>
  <PresentationFormat>Widescreen</PresentationFormat>
  <Paragraphs>132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Symbol</vt:lpstr>
      <vt:lpstr>Trebuchet MS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 1</dc:creator>
  <cp:lastModifiedBy>NICOLO' CIUCCOLI</cp:lastModifiedBy>
  <cp:revision>237</cp:revision>
  <cp:lastPrinted>2025-03-24T21:02:11Z</cp:lastPrinted>
  <dcterms:created xsi:type="dcterms:W3CDTF">2024-01-12T14:39:48Z</dcterms:created>
  <dcterms:modified xsi:type="dcterms:W3CDTF">2026-01-19T09:53:48Z</dcterms:modified>
</cp:coreProperties>
</file>