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147469610" r:id="rId3"/>
    <p:sldId id="2147469611" r:id="rId4"/>
    <p:sldId id="2147469612" r:id="rId5"/>
    <p:sldId id="2147469613" r:id="rId6"/>
    <p:sldId id="2147469575" r:id="rId7"/>
    <p:sldId id="2147469556" r:id="rId8"/>
    <p:sldId id="2147469614" r:id="rId9"/>
    <p:sldId id="214746953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8E169-BD70-718F-CAC5-C90E59921B87}" name="JOSUÉ GONZALEZ CAMEJO" initials="JG" userId="S::P020469@staff.univpm.it::8051c414-efb5-497f-8be3-577f771f4e6d" providerId="AD"/>
  <p188:author id="{3F2ED5DF-EE16-FE5A-84A5-73B664572256}" name="DeHerralde, Felicidad" initials="FD" userId="S::Felicidad.DeHerralde@irta.cat::afb8f3e3-cc18-4612-ab58-6182a6b0b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92569991e6685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8D"/>
    <a:srgbClr val="FF7E79"/>
    <a:srgbClr val="70AD47"/>
    <a:srgbClr val="4472C4"/>
    <a:srgbClr val="A9C1E2"/>
    <a:srgbClr val="4179A8"/>
    <a:srgbClr val="A0CDAD"/>
    <a:srgbClr val="49A166"/>
    <a:srgbClr val="009193"/>
    <a:srgbClr val="35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1429"/>
  </p:normalViewPr>
  <p:slideViewPr>
    <p:cSldViewPr snapToGrid="0">
      <p:cViewPr varScale="1">
        <p:scale>
          <a:sx n="124" d="100"/>
          <a:sy n="124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CE14-41B1-1649-9896-162D1083BC2F}" type="datetimeFigureOut">
              <a:rPr lang="es-ES" smtClean="0"/>
              <a:t>18/1/26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6F38-543A-2242-9392-FC72FF583A5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1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1DE36095-388E-061B-E70F-54339C2C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C4269CC6-3B25-54EE-59CD-C75523168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32FFB3C5-5A4D-B9A9-849C-261566868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97FB9441-193E-89C3-F7C7-D667A739B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3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9449840B-86AF-15C6-5CB8-AF3495DE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F157FCC8-8E62-118B-88FF-B7BE7D30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730868D-F10A-E784-71C5-8CD6B60C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02F756BD-5E8A-6F39-AA12-92FF8DBE96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EE79B34-2E21-E88C-74B7-C224FA1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54CDA05A-5C16-FDAF-D1D8-5CFE1E63F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A74A472-C023-D546-DCFD-FCA6BE2AE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2EEB40EF-8DF5-7609-5AD2-7009DF3C6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3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E51D431-17F3-56BA-73E6-13C99AB6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id="{41C84D8C-1BCB-E043-847E-03B73EE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id="{A29FD9FC-331F-A5D5-E7B5-96CF5284E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>
            <a:extLst>
              <a:ext uri="{FF2B5EF4-FFF2-40B4-BE49-F238E27FC236}">
                <a16:creationId xmlns:a16="http://schemas.microsoft.com/office/drawing/2014/main" id="{DCADC8F7-3B04-4B8F-50DC-C66C5EDE5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9208E-61DD-7D0E-49A9-82BFCD50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ED197-D425-5E09-F0A8-1DFD3356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3AA1F-0B7C-80BD-F384-C2117A5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2F5CA-64D5-5204-5D7F-7FD17D0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DC03-76CB-0C14-D05C-FD352E1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FAE2E-BED1-37E5-7C8A-0D9C99DA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03A3DF-6B61-A5C2-B86D-C364A917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F6BB0-3AD1-9BBB-3FA4-1522A58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85E94-6AFB-7413-AC4B-A49A7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0B3B3-DC0F-954D-AA86-9A0FC21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47236A-CE88-4FDD-2006-D916CE18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7B4FA4-6257-F67D-8237-D2EE038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A6350-7FA7-5FC2-18EE-7BB0961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43AF8-0ED6-2E69-ECD7-60373A2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16AB61-923D-7FDC-5A2F-82E860B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3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F30FA-4568-6286-75B7-3E9A6A8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EE662-FD6A-772A-277B-C20F59E2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47BFF-78B5-4C30-7A9A-B9A9939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4FDC2-D804-1AB5-38F8-BAD38F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72604-6FCF-1DFA-2375-4501A3A8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2F7E-A91B-2630-8DFE-AF54407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01220-BA24-5A0D-5F66-1BB82B39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C70C0-28B5-5FBC-19F6-929227F4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19796-DC59-B3DF-2541-7F1B4F2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47A44-5AD2-1AEC-A2DB-A4910FB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BE96-BA45-0910-B4DA-202FCDB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82447-81C7-0C3B-415D-15B14BF2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DA1EB-421C-3D5E-32A6-2B623BB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A7B80-693B-A60E-A5E3-C2258C6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FE194E-7B98-A5BA-A4B4-855E232F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3354E3-F8A7-325F-2CA4-4F1C5623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2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DE5D-2D5A-F499-5248-3C897CCE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5A27D-CD8C-71B3-1399-DAC7554C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F5487-98B8-B5B3-3F87-9AD17E4D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56EC5A-2963-166F-5402-E656E8A0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2C6106-2828-8481-6BFB-4A70D2C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DD282D-7D3E-AE0E-C869-EF79145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D91258-1F0E-A246-9A1E-52CC72E7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4E6015-7811-B18E-EA11-F72F02EB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44318-F3D3-313D-E30D-E2D3054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1AA89-D5DC-1E5E-286D-CD2DD53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F2B53-1BD5-9861-B3A0-3D62359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888895-01CC-FA48-E35A-DE48844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BA1D2C-F6B4-145C-D0B5-75F88E6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167B67-E549-C177-8D6E-B44695E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354FAF-8650-50B0-2F10-A4BD5CA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4684A-6272-A24A-AFD3-50EA4B2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A46F6-B072-928B-80E0-5DBC4D78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B0E85-10B4-A427-A737-F1577057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AF912-E6F2-8566-1735-F4B2F77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EC005A-8026-BBE9-7482-A626470A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82602-9E92-DC5F-F0B8-43C7D2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6DD21-D639-2425-1200-B5BB66A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C30F29-9736-D923-7117-1A05DCA1B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0E6C6-4B60-702B-BD40-80DDC038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559E-6C7F-FD03-96D2-DEE7621E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E1873-C526-79F0-D747-813A2A2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8F3D2-61CB-BC0D-73F0-E44DA6C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D69C5-E168-E5AD-6809-FE923F4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AD14-D6FF-84E5-0F64-3CAA7CB4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14CAE-16C7-3D82-5B43-FA7E0955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A795C-969B-83DB-A1CA-4A0D9D95C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D3DEB-7608-5C13-A12F-54E8608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s://forms.gle/n3LRucQ14mEUADZG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surenexus.eu/shp-map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1AE2A"/>
                </a:solidFill>
                <a:latin typeface="Arial"/>
                <a:ea typeface="Arial"/>
                <a:cs typeface="Arial"/>
                <a:sym typeface="Arial"/>
              </a:rPr>
              <a:t>Ensure fair NEXUS transition for climate change adaptation and sustainable development implementation based on coupled nature-based systems and bioeconomy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B221D4-E191-3A46-A129-849409607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8687D68-36F4-08D5-2F97-CB2F88F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97EA39-EFEB-5787-91AA-FC51FC95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BB8110-909C-68A1-012F-D9FB1ADBE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00577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WP2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Stakeholder Platform – SHP Workshops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8" name="Rectángulo 3">
            <a:extLst>
              <a:ext uri="{FF2B5EF4-FFF2-40B4-BE49-F238E27FC236}">
                <a16:creationId xmlns:a16="http://schemas.microsoft.com/office/drawing/2014/main" id="{4619A3D0-9C7C-C08D-A082-9911D9E391D4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A8878C-8160-1D32-A9B3-53786C898F22}"/>
              </a:ext>
            </a:extLst>
          </p:cNvPr>
          <p:cNvGrpSpPr/>
          <p:nvPr/>
        </p:nvGrpSpPr>
        <p:grpSpPr>
          <a:xfrm>
            <a:off x="6868969" y="2344582"/>
            <a:ext cx="2343348" cy="2618470"/>
            <a:chOff x="6868969" y="2344582"/>
            <a:chExt cx="2343348" cy="2618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7D69E-0C0C-4069-AE54-C3D862F908AF}"/>
                </a:ext>
              </a:extLst>
            </p:cNvPr>
            <p:cNvSpPr txBox="1"/>
            <p:nvPr/>
          </p:nvSpPr>
          <p:spPr>
            <a:xfrm>
              <a:off x="6868969" y="4316721"/>
              <a:ext cx="23433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 FORM</a:t>
              </a:r>
            </a:p>
            <a:p>
              <a:pPr algn="ctr"/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MEMBERSHIP</a:t>
              </a:r>
              <a:endParaRPr lang="en-GB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332885-9A34-D012-3A8C-FBE6DADA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505" y="2344582"/>
              <a:ext cx="1245833" cy="17130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8F601-C060-071D-72A4-AA68D2E4A730}"/>
              </a:ext>
            </a:extLst>
          </p:cNvPr>
          <p:cNvGrpSpPr/>
          <p:nvPr/>
        </p:nvGrpSpPr>
        <p:grpSpPr>
          <a:xfrm>
            <a:off x="3860625" y="2349394"/>
            <a:ext cx="2129243" cy="2613658"/>
            <a:chOff x="3878030" y="2349394"/>
            <a:chExt cx="2129243" cy="261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1844E9-EF88-26BA-F63D-1431DDE7BF4A}"/>
                </a:ext>
              </a:extLst>
            </p:cNvPr>
            <p:cNvSpPr txBox="1"/>
            <p:nvPr/>
          </p:nvSpPr>
          <p:spPr>
            <a:xfrm>
              <a:off x="4075965" y="4316721"/>
              <a:ext cx="1910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GUIDELINES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E71781-2A66-0E64-3273-CB8BA511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06" r="14593"/>
            <a:stretch/>
          </p:blipFill>
          <p:spPr>
            <a:xfrm>
              <a:off x="3878030" y="2349394"/>
              <a:ext cx="2129243" cy="170339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638A1B-C8F6-2541-2358-7F736F31D460}"/>
              </a:ext>
            </a:extLst>
          </p:cNvPr>
          <p:cNvSpPr txBox="1"/>
          <p:nvPr/>
        </p:nvSpPr>
        <p:spPr>
          <a:xfrm>
            <a:off x="7239303" y="5245279"/>
            <a:ext cx="1602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Link to Google Form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A5353-BD5B-9839-56B2-73A7D0C8A6C4}"/>
              </a:ext>
            </a:extLst>
          </p:cNvPr>
          <p:cNvGrpSpPr/>
          <p:nvPr/>
        </p:nvGrpSpPr>
        <p:grpSpPr>
          <a:xfrm>
            <a:off x="9907513" y="2344582"/>
            <a:ext cx="1788974" cy="2618470"/>
            <a:chOff x="9907513" y="2344582"/>
            <a:chExt cx="1788974" cy="26184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16268-57FD-FB42-6C17-E095F147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3588" t="10301" r="13685" b="6469"/>
            <a:stretch/>
          </p:blipFill>
          <p:spPr>
            <a:xfrm>
              <a:off x="10053569" y="2344582"/>
              <a:ext cx="1496862" cy="17130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D68D4-F248-92FB-AA52-8A3569E2F591}"/>
                </a:ext>
              </a:extLst>
            </p:cNvPr>
            <p:cNvSpPr txBox="1"/>
            <p:nvPr/>
          </p:nvSpPr>
          <p:spPr>
            <a:xfrm>
              <a:off x="9907513" y="4316721"/>
              <a:ext cx="1788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LETTER OF ADHESION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AA1459-2457-A5D9-7C30-274C7104A780}"/>
              </a:ext>
            </a:extLst>
          </p:cNvPr>
          <p:cNvGrpSpPr/>
          <p:nvPr/>
        </p:nvGrpSpPr>
        <p:grpSpPr>
          <a:xfrm>
            <a:off x="791058" y="2357722"/>
            <a:ext cx="1686740" cy="2605330"/>
            <a:chOff x="791058" y="2357722"/>
            <a:chExt cx="1686740" cy="2605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3E6BEC-FA5A-4A7B-82C0-F09367D9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058" y="2357722"/>
              <a:ext cx="1686740" cy="16867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7A3069-0F33-12D2-2E56-4FD80E816C29}"/>
                </a:ext>
              </a:extLst>
            </p:cNvPr>
            <p:cNvSpPr txBox="1"/>
            <p:nvPr/>
          </p:nvSpPr>
          <p:spPr>
            <a:xfrm>
              <a:off x="791058" y="4316721"/>
              <a:ext cx="16867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SHP 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DATA BASE</a:t>
              </a:r>
              <a:endPara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AE3AE28-F96A-5A5A-5309-8E028F3A42AE}"/>
              </a:ext>
            </a:extLst>
          </p:cNvPr>
          <p:cNvSpPr txBox="1"/>
          <p:nvPr/>
        </p:nvSpPr>
        <p:spPr>
          <a:xfrm>
            <a:off x="3445726" y="5245279"/>
            <a:ext cx="29590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SureNexus_SHP_Guidelines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91877E8-560C-DC6E-0D77-82446B1B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2620F4-C9FD-A5D2-FFA0-1B5A557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8CD128-A48A-779F-A8FC-69BBA2D7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0A855D-FF06-965F-DD19-C21D087CD1A5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597B5-6E02-D957-0A2E-DD17F5AF3881}"/>
              </a:ext>
            </a:extLst>
          </p:cNvPr>
          <p:cNvSpPr txBox="1"/>
          <p:nvPr/>
        </p:nvSpPr>
        <p:spPr>
          <a:xfrm>
            <a:off x="4962549" y="2080683"/>
            <a:ext cx="6661702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b="1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key stakeholder in implementing the WEFE Nexus approach in your country and the Mediterranean region, your organization is invited to join the SHP. Membership is voluntary and includes a range of actions that your organization can define in advance.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document outlines the roles, contributions, responsibilities, and benefits of stakeholders, as well as mechanisms for transferring knowledge and lessons learned during the project.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end of this document, you will find a voluntary membership application form. If interested, you can specify your organization’s commitments as a member of the SHP and provide key information about your organization.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85885-6F38-A90F-FB28-03024026C119}"/>
              </a:ext>
            </a:extLst>
          </p:cNvPr>
          <p:cNvSpPr txBox="1"/>
          <p:nvPr/>
        </p:nvSpPr>
        <p:spPr>
          <a:xfrm>
            <a:off x="853321" y="5326603"/>
            <a:ext cx="37385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 GUIDELINES</a:t>
            </a:r>
          </a:p>
          <a:p>
            <a:pPr algn="ctr"/>
            <a:r>
              <a:rPr lang="en-GB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SureNexus_SHP_Guidelines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72066-8938-9E16-D84F-8D4A975F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" y="2667661"/>
            <a:ext cx="4359022" cy="2441052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D8525BA1-973E-9F6B-CB0C-22D371E42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63088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WP2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Stakeholder Platform – SHP Workshops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37BBE543-F98B-5233-56AE-4161058A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88355-E724-1909-C481-4F205CBC0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F5A666-8195-0B5D-F8A8-A91F480E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A8AE8-7B6A-B8B6-F26E-E04BF01E7298}"/>
              </a:ext>
            </a:extLst>
          </p:cNvPr>
          <p:cNvSpPr txBox="1"/>
          <p:nvPr/>
        </p:nvSpPr>
        <p:spPr>
          <a:xfrm>
            <a:off x="596349" y="2609391"/>
            <a:ext cx="3852233" cy="34881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1800" b="1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this end, network members are expected to: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trust and active collaboration within the network.</a:t>
            </a:r>
            <a:endParaRPr lang="en-US" sz="280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consistent and open information exchange across the network.</a:t>
            </a:r>
            <a:endParaRPr lang="en-US" sz="280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co-learning processes among the various local networks.</a:t>
            </a:r>
            <a:endParaRPr lang="en-US" sz="280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59086D-074B-8E8C-6301-732093B0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10506"/>
              </p:ext>
            </p:extLst>
          </p:nvPr>
        </p:nvGraphicFramePr>
        <p:xfrm>
          <a:off x="5178286" y="3002355"/>
          <a:ext cx="6589644" cy="2751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822">
                  <a:extLst>
                    <a:ext uri="{9D8B030D-6E8A-4147-A177-3AD203B41FA5}">
                      <a16:colId xmlns:a16="http://schemas.microsoft.com/office/drawing/2014/main" val="2497232454"/>
                    </a:ext>
                  </a:extLst>
                </a:gridCol>
                <a:gridCol w="3294822">
                  <a:extLst>
                    <a:ext uri="{9D8B030D-6E8A-4147-A177-3AD203B41FA5}">
                      <a16:colId xmlns:a16="http://schemas.microsoft.com/office/drawing/2014/main" val="1705041756"/>
                    </a:ext>
                  </a:extLst>
                </a:gridCol>
              </a:tblGrid>
              <a:tr h="32577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Organizations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Government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06594"/>
                  </a:ext>
                </a:extLst>
              </a:tr>
              <a:tr h="38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National-Subnational Government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3993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Organizations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Reaserch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Universities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2838"/>
                  </a:ext>
                </a:extLst>
              </a:tr>
              <a:tr h="32577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Organizations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Agri-food Companies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32444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Producers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62677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Water/Energy Utilities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40358"/>
                  </a:ext>
                </a:extLst>
              </a:tr>
              <a:tr h="671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Non-governmental Organizations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Associations /NGOs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72938"/>
                  </a:ext>
                </a:extLst>
              </a:tr>
            </a:tbl>
          </a:graphicData>
        </a:graphic>
      </p:graphicFrame>
      <p:sp>
        <p:nvSpPr>
          <p:cNvPr id="14" name="Rectángulo 3">
            <a:extLst>
              <a:ext uri="{FF2B5EF4-FFF2-40B4-BE49-F238E27FC236}">
                <a16:creationId xmlns:a16="http://schemas.microsoft.com/office/drawing/2014/main" id="{8E19C344-3B47-2AD7-B162-ED1C3D03BFE6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8340D752-0C2E-0269-2759-2812FE772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63088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WP2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Stakeholder Platform – SHP Workshops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Fostering networking and clustering 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/>
        </p:nvGraphicFramePr>
        <p:xfrm>
          <a:off x="596349" y="1299002"/>
          <a:ext cx="11278772" cy="52374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53582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525190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32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SureNexus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Activity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Acivity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70676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 Training and Capacity Building I : General Courses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WEFE Nexus (Approach, Governance, Metrics)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Ecosystems health and services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278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 “carbon” Bioeconomy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3616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 Training and Capacity Building II : Specialized Courses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Modelling &amp; Scenario analysis for WEFE Nexus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NBS &amp; Ancestral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Hydrotechnologies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 adaptation &amp; WEFE nexus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60551"/>
                  </a:ext>
                </a:extLst>
              </a:tr>
              <a:tr h="25612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Nexus Enabling Factors, Nexus Drivers of Change &amp; Sustainability Indicators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549754"/>
                  </a:ext>
                </a:extLst>
              </a:tr>
              <a:tr h="23616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On-demand Consultancy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Bioeconomy Practices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agriculture &amp; Agrivoltaics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selection for water/wastewater treatment using NBS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in the Agricultural Sector (pollution, irrigation, …)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efficiency (energy and water)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 scenarios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6933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Technical  Summaries and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Newletters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Reports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Summaries (reports available for main documents in 6 languages: EN, SP, IT, FR, GR, AR).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Newsletters,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briefs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recognizing best initiatives on WEFE Nexus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81807"/>
                  </a:ext>
                </a:extLst>
              </a:tr>
              <a:tr h="27760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Networking Opportunities &amp; Join Actions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Updated: Conferences / Workshops/ webinars/ Online Forums &amp; Discussion Groups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40659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of knowledge and experience about WEFE-NEXUS approach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54500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solutions from similar sector/Climate context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86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dvantages to be a member of SHP</a:t>
            </a: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89451DDF-A5EC-BEDB-E5AA-DD0AEFEFD1D6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29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Fostering networking and clustering 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88254"/>
              </p:ext>
            </p:extLst>
          </p:nvPr>
        </p:nvGraphicFramePr>
        <p:xfrm>
          <a:off x="596349" y="1442696"/>
          <a:ext cx="11278772" cy="420045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96827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681945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SureNexus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Outcomes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 Access for SHP members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9810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Continuous Training and Capacity Building (General &amp; Specialized courses)</a:t>
                      </a: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to workshops / Conferences (discounted fees)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to Formation Materials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306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Recognized certification 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600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On-demand Consultancy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free consultations per organization (Annually) 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1961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Climate Change scenario per location (Annually)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6009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Technical  Summaries and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Newletters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Reports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to Technical Summaries (reports available for main documents in 6 languages: EN, SP, IT, FR, GR, AR).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report from each DS (4 sectorial reports)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technical report on Plastics in Agriculture (CTPC)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technical report on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NbS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Agriculture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technical report on Bioeconomy solutions for Agriculture 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Free access for registered members to: Newsletters, Reports, Summaries, Guidelines, White Reports, …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966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Networking Opportunities &amp; Join Actions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for Partners to the “Solutions to Similar Problems”  Database (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SiProS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easy access to WEFE Nexus Community of Practices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3963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to and Use of the SHP Members Database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dvantages to be a member of SHP</a:t>
            </a: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8CD9F7EF-695F-5949-F3EF-FFD405D9C990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67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E2B97BC-735D-B3BC-0138-84E8D4A97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1" y="2113535"/>
            <a:ext cx="10551477" cy="4274203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91A036B9-B0A7-CFDC-4DB5-26990298AA25}"/>
              </a:ext>
            </a:extLst>
          </p:cNvPr>
          <p:cNvSpPr txBox="1"/>
          <p:nvPr/>
        </p:nvSpPr>
        <p:spPr>
          <a:xfrm>
            <a:off x="330949" y="930264"/>
            <a:ext cx="45806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A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platform was designed and developed </a:t>
            </a:r>
            <a:endParaRPr lang="es-E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A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https://surenexus.eu/shp-map/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CA1DBB-AC12-5FC0-40F0-901FC2F58A89}"/>
              </a:ext>
            </a:extLst>
          </p:cNvPr>
          <p:cNvSpPr txBox="1"/>
          <p:nvPr/>
        </p:nvSpPr>
        <p:spPr>
          <a:xfrm>
            <a:off x="7911151" y="866383"/>
            <a:ext cx="3949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1400"/>
              </a:spcBef>
              <a:spcAft>
                <a:spcPts val="0"/>
              </a:spcAft>
            </a:pPr>
            <a:r>
              <a:rPr lang="en-GB" sz="14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 of the platform is to </a:t>
            </a:r>
            <a:r>
              <a:rPr lang="en-GB" sz="14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collaboration among stakeholders </a:t>
            </a:r>
            <a:r>
              <a:rPr lang="en-GB" sz="14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offering a </a:t>
            </a:r>
            <a:r>
              <a:rPr lang="en-GB" sz="1400" b="1" u="sng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hub for sharing information and resources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53445C-A7C9-2C22-86A7-9C31FAD76CE3}"/>
              </a:ext>
            </a:extLst>
          </p:cNvPr>
          <p:cNvSpPr txBox="1"/>
          <p:nvPr/>
        </p:nvSpPr>
        <p:spPr>
          <a:xfrm>
            <a:off x="7911151" y="2113535"/>
            <a:ext cx="3949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rgbClr val="70AD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SHP will facilitate formation of </a:t>
            </a:r>
            <a:r>
              <a:rPr lang="en-GB" sz="1400" b="1" dirty="0">
                <a:solidFill>
                  <a:srgbClr val="70AD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chapters (geographical approach)</a:t>
            </a:r>
            <a:r>
              <a:rPr lang="en-GB" sz="1400" dirty="0">
                <a:solidFill>
                  <a:srgbClr val="70AD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solidFill>
                  <a:srgbClr val="70AD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groups (thematic approach). </a:t>
            </a: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8EA85373-A96D-BCC2-2E83-4A0BA1DFA69C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71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254F-13A5-FEE0-63BC-B518368C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000C8E-2D79-F5B2-039D-60D1AA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94FBD-5A44-DBCD-8855-E0C4694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2" name="Rectángulo 3">
            <a:extLst>
              <a:ext uri="{FF2B5EF4-FFF2-40B4-BE49-F238E27FC236}">
                <a16:creationId xmlns:a16="http://schemas.microsoft.com/office/drawing/2014/main" id="{799FF0C4-5435-CEB4-A518-9D88FC458CF6}"/>
              </a:ext>
            </a:extLst>
          </p:cNvPr>
          <p:cNvSpPr/>
          <p:nvPr/>
        </p:nvSpPr>
        <p:spPr>
          <a:xfrm>
            <a:off x="7876282" y="35541"/>
            <a:ext cx="4176143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CB95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 – Stakeholder Platform</a:t>
            </a:r>
            <a:endParaRPr lang="es-419" sz="24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4738271-A708-F0EC-11F7-40FFAFE3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43866"/>
              </p:ext>
            </p:extLst>
          </p:nvPr>
        </p:nvGraphicFramePr>
        <p:xfrm>
          <a:off x="485225" y="769504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WP2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Stakeholder Platform – Roadmap for SHP Workshops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9D06BA-40DD-80D9-C758-932C9D9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5" y="1770793"/>
            <a:ext cx="1162998" cy="106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24013-AD16-076D-C0EB-D9A9FDCA4D2A}"/>
              </a:ext>
            </a:extLst>
          </p:cNvPr>
          <p:cNvSpPr txBox="1"/>
          <p:nvPr/>
        </p:nvSpPr>
        <p:spPr>
          <a:xfrm>
            <a:off x="168753" y="3164270"/>
            <a:ext cx="1759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SURENEXUS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10F4B-7D23-4072-C623-60817900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30" y="1782146"/>
            <a:ext cx="1162999" cy="1162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AAE8B-DEE6-F59D-9008-A32BAB56141C}"/>
              </a:ext>
            </a:extLst>
          </p:cNvPr>
          <p:cNvSpPr txBox="1"/>
          <p:nvPr/>
        </p:nvSpPr>
        <p:spPr>
          <a:xfrm>
            <a:off x="2452979" y="3164270"/>
            <a:ext cx="1609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SHP 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BASE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FB0FC3-A8F9-A783-CB34-DC95730D8D1C}"/>
              </a:ext>
            </a:extLst>
          </p:cNvPr>
          <p:cNvSpPr/>
          <p:nvPr/>
        </p:nvSpPr>
        <p:spPr>
          <a:xfrm>
            <a:off x="18965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C5BB8-CCF7-8444-B461-39C4F881401D}"/>
              </a:ext>
            </a:extLst>
          </p:cNvPr>
          <p:cNvSpPr/>
          <p:nvPr/>
        </p:nvSpPr>
        <p:spPr>
          <a:xfrm>
            <a:off x="112197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UPC / NTUA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A140B-F4A3-D12B-BAA6-294ACD1847AB}"/>
              </a:ext>
            </a:extLst>
          </p:cNvPr>
          <p:cNvSpPr/>
          <p:nvPr/>
        </p:nvSpPr>
        <p:spPr>
          <a:xfrm>
            <a:off x="2330826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ALL PARTNERS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A811FCF-93E6-5946-E443-26B79B0DB520}"/>
              </a:ext>
            </a:extLst>
          </p:cNvPr>
          <p:cNvSpPr/>
          <p:nvPr/>
        </p:nvSpPr>
        <p:spPr>
          <a:xfrm>
            <a:off x="3928837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2DA47B-74E3-6B43-FE08-AFE7495F7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18" y="1795521"/>
            <a:ext cx="1626595" cy="1149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F5A050-0859-E049-D523-217973313325}"/>
              </a:ext>
            </a:extLst>
          </p:cNvPr>
          <p:cNvSpPr txBox="1"/>
          <p:nvPr/>
        </p:nvSpPr>
        <p:spPr>
          <a:xfrm>
            <a:off x="6969410" y="3164270"/>
            <a:ext cx="1590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b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7471A4-F147-5FE5-13E7-D5069E424C0F}"/>
              </a:ext>
            </a:extLst>
          </p:cNvPr>
          <p:cNvGrpSpPr/>
          <p:nvPr/>
        </p:nvGrpSpPr>
        <p:grpSpPr>
          <a:xfrm>
            <a:off x="6585755" y="4520492"/>
            <a:ext cx="2357720" cy="1565308"/>
            <a:chOff x="6954055" y="4485053"/>
            <a:chExt cx="2357720" cy="1565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BA1DDA-AB36-20D2-CB43-848FB53C5303}"/>
                </a:ext>
              </a:extLst>
            </p:cNvPr>
            <p:cNvSpPr/>
            <p:nvPr/>
          </p:nvSpPr>
          <p:spPr>
            <a:xfrm>
              <a:off x="6954055" y="4485053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NTUA (English)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FD99F1-6416-E501-9D16-6E24F53149F8}"/>
                </a:ext>
              </a:extLst>
            </p:cNvPr>
            <p:cNvSpPr/>
            <p:nvPr/>
          </p:nvSpPr>
          <p:spPr>
            <a:xfrm>
              <a:off x="6954055" y="4895310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UPC (Spanish)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3ECA2-E025-9CD8-FC5F-A2198FBE6DBC}"/>
                </a:ext>
              </a:extLst>
            </p:cNvPr>
            <p:cNvSpPr/>
            <p:nvPr/>
          </p:nvSpPr>
          <p:spPr>
            <a:xfrm>
              <a:off x="6954055" y="5305567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UNIVPM (Italy)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313668-75CC-2C4D-C9F1-504CE0398199}"/>
                </a:ext>
              </a:extLst>
            </p:cNvPr>
            <p:cNvSpPr/>
            <p:nvPr/>
          </p:nvSpPr>
          <p:spPr>
            <a:xfrm>
              <a:off x="6954055" y="5715824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INRA (Arabic/French)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A6CBE0-1610-2F57-C757-7C3D7CEEFBF4}"/>
              </a:ext>
            </a:extLst>
          </p:cNvPr>
          <p:cNvSpPr/>
          <p:nvPr/>
        </p:nvSpPr>
        <p:spPr>
          <a:xfrm>
            <a:off x="6255180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B0BDC0-E44B-42B0-8EB7-11230CD49D07}"/>
              </a:ext>
            </a:extLst>
          </p:cNvPr>
          <p:cNvSpPr/>
          <p:nvPr/>
        </p:nvSpPr>
        <p:spPr>
          <a:xfrm>
            <a:off x="10057229" y="4520492"/>
            <a:ext cx="1424010" cy="1764799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65C19F-A1EB-198C-79D4-6EF71B5D4A13}"/>
              </a:ext>
            </a:extLst>
          </p:cNvPr>
          <p:cNvSpPr txBox="1"/>
          <p:nvPr/>
        </p:nvSpPr>
        <p:spPr>
          <a:xfrm>
            <a:off x="4605654" y="3164270"/>
            <a:ext cx="16867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DATA FOR EVENTS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EFA6F4-42A6-A6CA-1D2A-41F543F69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19" r="9329"/>
          <a:stretch/>
        </p:blipFill>
        <p:spPr>
          <a:xfrm>
            <a:off x="4667578" y="1720627"/>
            <a:ext cx="1461292" cy="1240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6D82AE-313B-7512-D4C8-3B374AB00667}"/>
              </a:ext>
            </a:extLst>
          </p:cNvPr>
          <p:cNvSpPr txBox="1"/>
          <p:nvPr/>
        </p:nvSpPr>
        <p:spPr>
          <a:xfrm>
            <a:off x="9927096" y="3164270"/>
            <a:ext cx="189029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EVENTS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(Hybrid)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2DCF1E2-1945-6A5E-988C-BF6543BB4EED}"/>
              </a:ext>
            </a:extLst>
          </p:cNvPr>
          <p:cNvSpPr/>
          <p:nvPr/>
        </p:nvSpPr>
        <p:spPr>
          <a:xfrm>
            <a:off x="87282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A7A48-E380-BD63-223A-041278754345}"/>
              </a:ext>
            </a:extLst>
          </p:cNvPr>
          <p:cNvSpPr txBox="1"/>
          <p:nvPr/>
        </p:nvSpPr>
        <p:spPr>
          <a:xfrm>
            <a:off x="8515359" y="1636832"/>
            <a:ext cx="10391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</a:t>
            </a:r>
          </a:p>
          <a:p>
            <a:pPr algn="ctr"/>
            <a:endParaRPr lang="en-GB" sz="1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58B453-8B55-4AC8-249C-313DBCA27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337"/>
          <a:stretch/>
        </p:blipFill>
        <p:spPr>
          <a:xfrm>
            <a:off x="9644553" y="1685959"/>
            <a:ext cx="2249363" cy="11496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9094FF1-2750-7B71-FFD9-257C54E1E713}"/>
              </a:ext>
            </a:extLst>
          </p:cNvPr>
          <p:cNvSpPr/>
          <p:nvPr/>
        </p:nvSpPr>
        <p:spPr>
          <a:xfrm>
            <a:off x="2330825" y="6352419"/>
            <a:ext cx="6612649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A3D22-64ED-CAD6-9A55-14CEA82199C2}"/>
              </a:ext>
            </a:extLst>
          </p:cNvPr>
          <p:cNvSpPr/>
          <p:nvPr/>
        </p:nvSpPr>
        <p:spPr>
          <a:xfrm>
            <a:off x="9644553" y="2816561"/>
            <a:ext cx="2249363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MAY-JULY</a:t>
            </a:r>
          </a:p>
        </p:txBody>
      </p:sp>
    </p:spTree>
    <p:extLst>
      <p:ext uri="{BB962C8B-B14F-4D97-AF65-F5344CB8AC3E}">
        <p14:creationId xmlns:p14="http://schemas.microsoft.com/office/powerpoint/2010/main" val="3736370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8F2FFEF-99A8-4F85-E4CB-86EDC747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>
            <a:extLst>
              <a:ext uri="{FF2B5EF4-FFF2-40B4-BE49-F238E27FC236}">
                <a16:creationId xmlns:a16="http://schemas.microsoft.com/office/drawing/2014/main" id="{2A51EBB5-C07C-459F-D6B6-BA4E35FFA905}"/>
              </a:ext>
            </a:extLst>
          </p:cNvPr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1AE2A"/>
                </a:solidFill>
                <a:latin typeface="Arial"/>
                <a:ea typeface="Arial"/>
                <a:cs typeface="Arial"/>
                <a:sym typeface="Arial"/>
              </a:rPr>
              <a:t>Ensure fair NEXUS transition for climate change adaptation and sustainable development implementation based on coupled nature-based systems and bioeconomy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>
            <a:extLst>
              <a:ext uri="{FF2B5EF4-FFF2-40B4-BE49-F238E27FC236}">
                <a16:creationId xmlns:a16="http://schemas.microsoft.com/office/drawing/2014/main" id="{AA4236D9-5893-F7AF-052C-CD49C567B4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extLst>
              <a:ext uri="{FF2B5EF4-FFF2-40B4-BE49-F238E27FC236}">
                <a16:creationId xmlns:a16="http://schemas.microsoft.com/office/drawing/2014/main" id="{BC772573-EB46-E541-95E2-B518D0A4D4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EB3992-62D2-C050-1CEC-5A69842BB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C67C9D3-DAD6-6453-86CF-2DBFB4D5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030" y="3879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12993</TotalTime>
  <Words>803</Words>
  <Application>Microsoft Macintosh PowerPoint</Application>
  <PresentationFormat>Widescreen</PresentationFormat>
  <Paragraphs>134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Trebuchet MS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1</dc:creator>
  <cp:lastModifiedBy>Revisor 1</cp:lastModifiedBy>
  <cp:revision>238</cp:revision>
  <cp:lastPrinted>2025-03-24T21:02:11Z</cp:lastPrinted>
  <dcterms:created xsi:type="dcterms:W3CDTF">2024-01-12T14:39:48Z</dcterms:created>
  <dcterms:modified xsi:type="dcterms:W3CDTF">2026-01-18T18:00:03Z</dcterms:modified>
</cp:coreProperties>
</file>