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7" r:id="rId2"/>
    <p:sldId id="2147469610" r:id="rId3"/>
    <p:sldId id="2147469611" r:id="rId4"/>
    <p:sldId id="2147469612" r:id="rId5"/>
    <p:sldId id="2147469613" r:id="rId6"/>
    <p:sldId id="2147469575" r:id="rId7"/>
    <p:sldId id="2147469556" r:id="rId8"/>
    <p:sldId id="2147469614" r:id="rId9"/>
    <p:sldId id="2147469533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D88E169-BD70-718F-CAC5-C90E59921B87}" name="JOSUÉ GONZALEZ CAMEJO" initials="JG" userId="S::P020469@staff.univpm.it::8051c414-efb5-497f-8be3-577f771f4e6d" providerId="AD"/>
  <p188:author id="{3F2ED5DF-EE16-FE5A-84A5-73B664572256}" name="DeHerralde, Felicidad" initials="FD" userId="S::Felicidad.DeHerralde@irta.cat::afb8f3e3-cc18-4612-ab58-6182a6b0b71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tente" initials="U" lastIdx="1" clrIdx="0">
    <p:extLst>
      <p:ext uri="{19B8F6BF-5375-455C-9EA6-DF929625EA0E}">
        <p15:presenceInfo xmlns:p15="http://schemas.microsoft.com/office/powerpoint/2012/main" userId="092569991e66855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768D"/>
    <a:srgbClr val="FF7E79"/>
    <a:srgbClr val="70AD47"/>
    <a:srgbClr val="4472C4"/>
    <a:srgbClr val="A9C1E2"/>
    <a:srgbClr val="4179A8"/>
    <a:srgbClr val="A0CDAD"/>
    <a:srgbClr val="49A166"/>
    <a:srgbClr val="009193"/>
    <a:srgbClr val="357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D789BE-FAB0-4A8B-A7C5-29235E5BB61C}" v="7" dt="2026-01-26T14:46:22.3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946"/>
  </p:normalViewPr>
  <p:slideViewPr>
    <p:cSldViewPr snapToGrid="0">
      <p:cViewPr varScale="1">
        <p:scale>
          <a:sx n="92" d="100"/>
          <a:sy n="92" d="100"/>
        </p:scale>
        <p:origin x="117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Βασιλικη Κυπραιου" userId="fba7c2d6-2ce5-49d0-815b-f7669d66b719" providerId="ADAL" clId="{3448324F-A386-4E02-8697-52C978EF3D51}"/>
    <pc:docChg chg="undo custSel modSld">
      <pc:chgData name="Βασιλικη Κυπραιου" userId="fba7c2d6-2ce5-49d0-815b-f7669d66b719" providerId="ADAL" clId="{3448324F-A386-4E02-8697-52C978EF3D51}" dt="2026-01-26T14:58:26.590" v="1253" actId="6549"/>
      <pc:docMkLst>
        <pc:docMk/>
      </pc:docMkLst>
      <pc:sldChg chg="modSp mod">
        <pc:chgData name="Βασιλικη Κυπραιου" userId="fba7c2d6-2ce5-49d0-815b-f7669d66b719" providerId="ADAL" clId="{3448324F-A386-4E02-8697-52C978EF3D51}" dt="2026-01-26T14:58:26.590" v="1253" actId="6549"/>
        <pc:sldMkLst>
          <pc:docMk/>
          <pc:sldMk cId="3179616746" sldId="2147469575"/>
        </pc:sldMkLst>
        <pc:spChg chg="mod">
          <ac:chgData name="Βασιλικη Κυπραιου" userId="fba7c2d6-2ce5-49d0-815b-f7669d66b719" providerId="ADAL" clId="{3448324F-A386-4E02-8697-52C978EF3D51}" dt="2026-01-26T14:44:36.510" v="1010" actId="14100"/>
          <ac:spMkLst>
            <pc:docMk/>
            <pc:sldMk cId="3179616746" sldId="2147469575"/>
            <ac:spMk id="12" creationId="{5489C6F1-7E67-5EBF-F92E-E7792E618184}"/>
          </ac:spMkLst>
        </pc:spChg>
        <pc:graphicFrameChg chg="mod modGraphic">
          <ac:chgData name="Βασιλικη Κυπραιου" userId="fba7c2d6-2ce5-49d0-815b-f7669d66b719" providerId="ADAL" clId="{3448324F-A386-4E02-8697-52C978EF3D51}" dt="2026-01-26T14:58:26.590" v="1253" actId="6549"/>
          <ac:graphicFrameMkLst>
            <pc:docMk/>
            <pc:sldMk cId="3179616746" sldId="2147469575"/>
            <ac:graphicFrameMk id="16" creationId="{BD85EDF8-0B69-B659-BFCC-72E7E020AD20}"/>
          </ac:graphicFrameMkLst>
        </pc:graphicFrameChg>
      </pc:sldChg>
      <pc:sldChg chg="modSp mod">
        <pc:chgData name="Βασιλικη Κυπραιου" userId="fba7c2d6-2ce5-49d0-815b-f7669d66b719" providerId="ADAL" clId="{3448324F-A386-4E02-8697-52C978EF3D51}" dt="2026-01-26T13:46:54.790" v="197" actId="6549"/>
        <pc:sldMkLst>
          <pc:docMk/>
          <pc:sldMk cId="1989939075" sldId="2147469611"/>
        </pc:sldMkLst>
        <pc:spChg chg="mod">
          <ac:chgData name="Βασιλικη Κυπραιου" userId="fba7c2d6-2ce5-49d0-815b-f7669d66b719" providerId="ADAL" clId="{3448324F-A386-4E02-8697-52C978EF3D51}" dt="2026-01-26T13:46:54.790" v="197" actId="6549"/>
          <ac:spMkLst>
            <pc:docMk/>
            <pc:sldMk cId="1989939075" sldId="2147469611"/>
            <ac:spMk id="13" creationId="{E20597B5-6E02-D957-0A2E-DD17F5AF3881}"/>
          </ac:spMkLst>
        </pc:spChg>
      </pc:sldChg>
      <pc:sldChg chg="modSp mod">
        <pc:chgData name="Βασιλικη Κυπραιου" userId="fba7c2d6-2ce5-49d0-815b-f7669d66b719" providerId="ADAL" clId="{3448324F-A386-4E02-8697-52C978EF3D51}" dt="2026-01-26T14:00:32.570" v="378" actId="20577"/>
        <pc:sldMkLst>
          <pc:docMk/>
          <pc:sldMk cId="381076372" sldId="2147469612"/>
        </pc:sldMkLst>
        <pc:spChg chg="mod">
          <ac:chgData name="Βασιλικη Κυπραιου" userId="fba7c2d6-2ce5-49d0-815b-f7669d66b719" providerId="ADAL" clId="{3448324F-A386-4E02-8697-52C978EF3D51}" dt="2026-01-26T14:00:32.570" v="378" actId="20577"/>
          <ac:spMkLst>
            <pc:docMk/>
            <pc:sldMk cId="381076372" sldId="2147469612"/>
            <ac:spMk id="8" creationId="{F6CA8AE8-7B6A-B8B6-F26E-E04BF01E7298}"/>
          </ac:spMkLst>
        </pc:spChg>
        <pc:graphicFrameChg chg="modGraphic">
          <ac:chgData name="Βασιλικη Κυπραιου" userId="fba7c2d6-2ce5-49d0-815b-f7669d66b719" providerId="ADAL" clId="{3448324F-A386-4E02-8697-52C978EF3D51}" dt="2026-01-26T13:49:56.029" v="260" actId="20577"/>
          <ac:graphicFrameMkLst>
            <pc:docMk/>
            <pc:sldMk cId="381076372" sldId="2147469612"/>
            <ac:graphicFrameMk id="10" creationId="{AC59086D-074B-8E8C-6301-732093B0C353}"/>
          </ac:graphicFrameMkLst>
        </pc:graphicFrameChg>
      </pc:sldChg>
      <pc:sldChg chg="modSp mod">
        <pc:chgData name="Βασιλικη Κυπραιου" userId="fba7c2d6-2ce5-49d0-815b-f7669d66b719" providerId="ADAL" clId="{3448324F-A386-4E02-8697-52C978EF3D51}" dt="2026-01-26T14:46:22.324" v="1038"/>
        <pc:sldMkLst>
          <pc:docMk/>
          <pc:sldMk cId="3467229799" sldId="2147469613"/>
        </pc:sldMkLst>
        <pc:spChg chg="mod">
          <ac:chgData name="Βασιλικη Κυπραιου" userId="fba7c2d6-2ce5-49d0-815b-f7669d66b719" providerId="ADAL" clId="{3448324F-A386-4E02-8697-52C978EF3D51}" dt="2026-01-26T14:20:03.458" v="502" actId="20577"/>
          <ac:spMkLst>
            <pc:docMk/>
            <pc:sldMk cId="3467229799" sldId="2147469613"/>
            <ac:spMk id="12" creationId="{5489C6F1-7E67-5EBF-F92E-E7792E618184}"/>
          </ac:spMkLst>
        </pc:spChg>
        <pc:graphicFrameChg chg="mod modGraphic">
          <ac:chgData name="Βασιλικη Κυπραιου" userId="fba7c2d6-2ce5-49d0-815b-f7669d66b719" providerId="ADAL" clId="{3448324F-A386-4E02-8697-52C978EF3D51}" dt="2026-01-26T14:46:22.324" v="1038"/>
          <ac:graphicFrameMkLst>
            <pc:docMk/>
            <pc:sldMk cId="3467229799" sldId="2147469613"/>
            <ac:graphicFrameMk id="16" creationId="{BD85EDF8-0B69-B659-BFCC-72E7E020AD2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7DBCCE14-41B1-1649-9896-162D1083BC2F}" type="datetimeFigureOut">
              <a:rPr lang="es-ES" smtClean="0"/>
              <a:pPr/>
              <a:t>26/01/2026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B7686F38-543A-2242-9392-FC72FF583A5A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36144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/>
          </a:p>
        </p:txBody>
      </p:sp>
      <p:sp>
        <p:nvSpPr>
          <p:cNvPr id="64" name="Google Shape;6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65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7741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>
          <a:extLst>
            <a:ext uri="{FF2B5EF4-FFF2-40B4-BE49-F238E27FC236}">
              <a16:creationId xmlns:a16="http://schemas.microsoft.com/office/drawing/2014/main" id="{1DE36095-388E-061B-E70F-54339C2C1C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>
            <a:extLst>
              <a:ext uri="{FF2B5EF4-FFF2-40B4-BE49-F238E27FC236}">
                <a16:creationId xmlns:a16="http://schemas.microsoft.com/office/drawing/2014/main" id="{C4269CC6-3B25-54EE-59CD-C755231684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/>
          </a:p>
        </p:txBody>
      </p:sp>
      <p:sp>
        <p:nvSpPr>
          <p:cNvPr id="72" name="Google Shape;72;p2:notes">
            <a:extLst>
              <a:ext uri="{FF2B5EF4-FFF2-40B4-BE49-F238E27FC236}">
                <a16:creationId xmlns:a16="http://schemas.microsoft.com/office/drawing/2014/main" id="{32FFB3C5-5A4D-B9A9-849C-261566868F0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73;p2:notes">
            <a:extLst>
              <a:ext uri="{FF2B5EF4-FFF2-40B4-BE49-F238E27FC236}">
                <a16:creationId xmlns:a16="http://schemas.microsoft.com/office/drawing/2014/main" id="{97FB9441-193E-89C3-F7C7-D667A739B65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81322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>
          <a:extLst>
            <a:ext uri="{FF2B5EF4-FFF2-40B4-BE49-F238E27FC236}">
              <a16:creationId xmlns:a16="http://schemas.microsoft.com/office/drawing/2014/main" id="{9449840B-86AF-15C6-5CB8-AF3495DE4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>
            <a:extLst>
              <a:ext uri="{FF2B5EF4-FFF2-40B4-BE49-F238E27FC236}">
                <a16:creationId xmlns:a16="http://schemas.microsoft.com/office/drawing/2014/main" id="{F157FCC8-8E62-118B-88FF-B7BE7D307B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/>
          </a:p>
        </p:txBody>
      </p:sp>
      <p:sp>
        <p:nvSpPr>
          <p:cNvPr id="72" name="Google Shape;72;p2:notes">
            <a:extLst>
              <a:ext uri="{FF2B5EF4-FFF2-40B4-BE49-F238E27FC236}">
                <a16:creationId xmlns:a16="http://schemas.microsoft.com/office/drawing/2014/main" id="{E730868D-F10A-E784-71C5-8CD6B60CA5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73;p2:notes">
            <a:extLst>
              <a:ext uri="{FF2B5EF4-FFF2-40B4-BE49-F238E27FC236}">
                <a16:creationId xmlns:a16="http://schemas.microsoft.com/office/drawing/2014/main" id="{02F756BD-5E8A-6F39-AA12-92FF8DBE965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3325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>
          <a:extLst>
            <a:ext uri="{FF2B5EF4-FFF2-40B4-BE49-F238E27FC236}">
              <a16:creationId xmlns:a16="http://schemas.microsoft.com/office/drawing/2014/main" id="{6EE79B34-2E21-E88C-74B7-C224FA108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>
            <a:extLst>
              <a:ext uri="{FF2B5EF4-FFF2-40B4-BE49-F238E27FC236}">
                <a16:creationId xmlns:a16="http://schemas.microsoft.com/office/drawing/2014/main" id="{54CDA05A-5C16-FDAF-D1D8-5CFE1E63FC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/>
          </a:p>
        </p:txBody>
      </p:sp>
      <p:sp>
        <p:nvSpPr>
          <p:cNvPr id="72" name="Google Shape;72;p2:notes">
            <a:extLst>
              <a:ext uri="{FF2B5EF4-FFF2-40B4-BE49-F238E27FC236}">
                <a16:creationId xmlns:a16="http://schemas.microsoft.com/office/drawing/2014/main" id="{2A74A472-C023-D546-DCFD-FCA6BE2AEC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73;p2:notes">
            <a:extLst>
              <a:ext uri="{FF2B5EF4-FFF2-40B4-BE49-F238E27FC236}">
                <a16:creationId xmlns:a16="http://schemas.microsoft.com/office/drawing/2014/main" id="{2EEB40EF-8DF5-7609-5AD2-7009DF3C646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6137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>
          <a:extLst>
            <a:ext uri="{FF2B5EF4-FFF2-40B4-BE49-F238E27FC236}">
              <a16:creationId xmlns:a16="http://schemas.microsoft.com/office/drawing/2014/main" id="{9E51D431-17F3-56BA-73E6-13C99AB6DA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>
            <a:extLst>
              <a:ext uri="{FF2B5EF4-FFF2-40B4-BE49-F238E27FC236}">
                <a16:creationId xmlns:a16="http://schemas.microsoft.com/office/drawing/2014/main" id="{41C84D8C-1BCB-E043-847E-03B73EE785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/>
          </a:p>
        </p:txBody>
      </p:sp>
      <p:sp>
        <p:nvSpPr>
          <p:cNvPr id="64" name="Google Shape;64;p1:notes">
            <a:extLst>
              <a:ext uri="{FF2B5EF4-FFF2-40B4-BE49-F238E27FC236}">
                <a16:creationId xmlns:a16="http://schemas.microsoft.com/office/drawing/2014/main" id="{A29FD9FC-331F-A5D5-E7B5-96CF5284E76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:notes">
            <a:extLst>
              <a:ext uri="{FF2B5EF4-FFF2-40B4-BE49-F238E27FC236}">
                <a16:creationId xmlns:a16="http://schemas.microsoft.com/office/drawing/2014/main" id="{DCADC8F7-3B04-4B8F-50DC-C66C5EDE5BB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4330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D9208E-61DD-7D0E-49A9-82BFCD509A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BCED197-D425-5E09-F0A8-1DFD33560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83AA1F-0B7C-80BD-F384-C2117A56C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72EE-75EA-8444-8033-586C37A630EB}" type="datetimeFigureOut">
              <a:rPr lang="es-ES" smtClean="0"/>
              <a:t>26/01/2026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42F5CA-64D5-5204-5D7F-7FD17D0BD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0EDC03-76CB-0C14-D05C-FD352E104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3C4A-0EE4-B54B-9B97-CFACD39DC69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3702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AFAE2E-BED1-37E5-7C8A-0D9C99DAC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D03A3DF-6B61-A5C2-B86D-C364A9173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AF6BB0-3AD1-9BBB-3FA4-1522A583C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72EE-75EA-8444-8033-586C37A630EB}" type="datetimeFigureOut">
              <a:rPr lang="es-ES" smtClean="0"/>
              <a:t>26/01/2026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085E94-6AFB-7413-AC4B-A49A747D0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10B3B3-DC0F-954D-AA86-9A0FC21F5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3C4A-0EE4-B54B-9B97-CFACD39DC69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7355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D47236A-CE88-4FDD-2006-D916CE185C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B7B4FA4-6257-F67D-8237-D2EE0384F8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BA6350-7FA7-5FC2-18EE-7BB096106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72EE-75EA-8444-8033-586C37A630EB}" type="datetimeFigureOut">
              <a:rPr lang="es-ES" smtClean="0"/>
              <a:t>26/01/2026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243AF8-0ED6-2E69-ECD7-60373A217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16AB61-923D-7FDC-5A2F-82E860B54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3C4A-0EE4-B54B-9B97-CFACD39DC69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4311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2303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AF30FA-4568-6286-75B7-3E9A6A8C6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1EE662-FD6A-772A-277B-C20F59E2F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B47BFF-78B5-4C30-7A9A-B9A9939F1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72EE-75EA-8444-8033-586C37A630EB}" type="datetimeFigureOut">
              <a:rPr lang="es-ES" smtClean="0"/>
              <a:t>26/01/2026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84FDC2-D804-1AB5-38F8-BAD38F746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C72604-6FCF-1DFA-2375-4501A3A8C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3C4A-0EE4-B54B-9B97-CFACD39DC69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9102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562F7E-A91B-2630-8DFE-AF544070B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0C01220-BA24-5A0D-5F66-1BB82B398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AC70C0-28B5-5FBC-19F6-929227F42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72EE-75EA-8444-8033-586C37A630EB}" type="datetimeFigureOut">
              <a:rPr lang="es-ES" smtClean="0"/>
              <a:t>26/01/2026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419796-DC59-B3DF-2541-7F1B4F2D5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847A44-5AD2-1AEC-A2DB-A4910FB9E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3C4A-0EE4-B54B-9B97-CFACD39DC69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9213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5BBE96-BA45-0910-B4DA-202FCDBE0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B82447-81C7-0C3B-415D-15B14BF22C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EBDA1EB-421C-3D5E-32A6-2B623BB6D3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4A7B80-693B-A60E-A5E3-C2258C6F1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72EE-75EA-8444-8033-586C37A630EB}" type="datetimeFigureOut">
              <a:rPr lang="es-ES" smtClean="0"/>
              <a:t>26/01/2026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FFE194E-7B98-A5BA-A4B4-855E232F0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F3354E3-F8A7-325F-2CA4-4F1C56232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3C4A-0EE4-B54B-9B97-CFACD39DC69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2322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0EDE5D-2D5A-F499-5248-3C897CCE6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185A27D-CD8C-71B3-1399-DAC7554C8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03F5487-98B8-B5B3-3F87-9AD17E4DA7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D56EC5A-2963-166F-5402-E656E8A032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C2C6106-2828-8481-6BFB-4A70D2C23C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3DD282D-7D3E-AE0E-C869-EF7914567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72EE-75EA-8444-8033-586C37A630EB}" type="datetimeFigureOut">
              <a:rPr lang="es-ES" smtClean="0"/>
              <a:t>26/01/2026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ED91258-1F0E-A246-9A1E-52CC72E72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44E6015-7811-B18E-EA11-F72F02EBF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3C4A-0EE4-B54B-9B97-CFACD39DC69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226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844318-F3D3-313D-E30D-E2D305474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551AA89-D5DC-1E5E-286D-CD2DD5355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72EE-75EA-8444-8033-586C37A630EB}" type="datetimeFigureOut">
              <a:rPr lang="es-ES" smtClean="0"/>
              <a:t>26/01/2026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68F2B53-1BD5-9861-B3A0-3D6235961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888895-01CC-FA48-E35A-DE4884446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3C4A-0EE4-B54B-9B97-CFACD39DC69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1892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EBA1D2C-F6B4-145C-D0B5-75F88E68C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72EE-75EA-8444-8033-586C37A630EB}" type="datetimeFigureOut">
              <a:rPr lang="es-ES" smtClean="0"/>
              <a:t>26/01/2026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1167B67-E549-C177-8D6E-B44695EE2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7354FAF-8650-50B0-2F10-A4BD5CA50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3C4A-0EE4-B54B-9B97-CFACD39DC69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4762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74684A-6272-A24A-AFD3-50EA4B2C7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7A46F6-B072-928B-80E0-5DBC4D78E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CB0E85-10B4-A427-A737-F157705704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CCAF912-E6F2-8566-1735-F4B2F7793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72EE-75EA-8444-8033-586C37A630EB}" type="datetimeFigureOut">
              <a:rPr lang="es-ES" smtClean="0"/>
              <a:t>26/01/2026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AEC005A-8026-BBE9-7482-A626470AE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9A82602-9E92-DC5F-F0B8-43C7D207A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3C4A-0EE4-B54B-9B97-CFACD39DC69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0070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D6DD21-D639-2425-1200-B5BB66A9E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0C30F29-9736-D923-7117-1A05DCA1BA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6D0E6C6-4B60-702B-BD40-80DDC0384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C2559E-6C7F-FD03-96D2-DEE7621E6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72EE-75EA-8444-8033-586C37A630EB}" type="datetimeFigureOut">
              <a:rPr lang="es-ES" smtClean="0"/>
              <a:t>26/01/2026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B9E1873-C526-79F0-D747-813A2A2FE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998F3D2-61CB-BC0D-73F0-E44DA6C38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3C4A-0EE4-B54B-9B97-CFACD39DC69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2776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EAD69C5-E168-E5AD-6809-FE923F4A0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7B1AD14-D6FF-84E5-0F64-3CAA7CB4A9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F14CAE-16C7-3D82-5B43-FA7E095506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88ED72EE-75EA-8444-8033-586C37A630EB}" type="datetimeFigureOut">
              <a:rPr lang="es-ES" smtClean="0"/>
              <a:pPr/>
              <a:t>26/01/2026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1A795C-969B-83DB-A1CA-4A0D9D95CB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ED3DEB-7608-5C13-A12F-54E8608AC1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3E03C4A-0EE4-B54B-9B97-CFACD39DC69C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92995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hyperlink" Target="https://forms.gle/n3LRucQ14mEUADZG8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s://surenexus.eu/shp-map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9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"/>
          <p:cNvSpPr txBox="1"/>
          <p:nvPr/>
        </p:nvSpPr>
        <p:spPr>
          <a:xfrm>
            <a:off x="1779104" y="5027059"/>
            <a:ext cx="786185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err="1">
                <a:latin typeface="Arial" panose="020B0604020202020204" pitchFamily="34" charset="0"/>
              </a:rPr>
              <a:t>Εξ</a:t>
            </a:r>
            <a:r>
              <a:rPr dirty="0">
                <a:latin typeface="Arial" panose="020B0604020202020204" pitchFamily="34" charset="0"/>
              </a:rPr>
              <a:t>α</a:t>
            </a:r>
            <a:r>
              <a:rPr dirty="0" err="1">
                <a:latin typeface="Arial" panose="020B0604020202020204" pitchFamily="34" charset="0"/>
              </a:rPr>
              <a:t>σφάλιση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δίκ</a:t>
            </a:r>
            <a:r>
              <a:rPr dirty="0">
                <a:latin typeface="Arial" panose="020B0604020202020204" pitchFamily="34" charset="0"/>
              </a:rPr>
              <a:t>α</a:t>
            </a:r>
            <a:r>
              <a:rPr dirty="0" err="1">
                <a:latin typeface="Arial" panose="020B0604020202020204" pitchFamily="34" charset="0"/>
              </a:rPr>
              <a:t>ιης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μετά</a:t>
            </a:r>
            <a:r>
              <a:rPr dirty="0">
                <a:latin typeface="Arial" panose="020B0604020202020204" pitchFamily="34" charset="0"/>
              </a:rPr>
              <a:t>βα</a:t>
            </a:r>
            <a:r>
              <a:rPr dirty="0" err="1">
                <a:latin typeface="Arial" panose="020B0604020202020204" pitchFamily="34" charset="0"/>
              </a:rPr>
              <a:t>σης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του</a:t>
            </a:r>
            <a:r>
              <a:rPr dirty="0">
                <a:latin typeface="Arial" panose="020B0604020202020204" pitchFamily="34" charset="0"/>
              </a:rPr>
              <a:t> NEXUS </a:t>
            </a:r>
            <a:r>
              <a:rPr dirty="0" err="1">
                <a:latin typeface="Arial" panose="020B0604020202020204" pitchFamily="34" charset="0"/>
              </a:rPr>
              <a:t>γι</a:t>
            </a:r>
            <a:r>
              <a:rPr dirty="0">
                <a:latin typeface="Arial" panose="020B0604020202020204" pitchFamily="34" charset="0"/>
              </a:rPr>
              <a:t>α </a:t>
            </a:r>
            <a:r>
              <a:rPr dirty="0" err="1">
                <a:latin typeface="Arial" panose="020B0604020202020204" pitchFamily="34" charset="0"/>
              </a:rPr>
              <a:t>την</a:t>
            </a:r>
            <a:r>
              <a:rPr dirty="0">
                <a:latin typeface="Arial" panose="020B0604020202020204" pitchFamily="34" charset="0"/>
              </a:rPr>
              <a:t> π</a:t>
            </a:r>
            <a:r>
              <a:rPr dirty="0" err="1">
                <a:latin typeface="Arial" panose="020B0604020202020204" pitchFamily="34" charset="0"/>
              </a:rPr>
              <a:t>ροσ</a:t>
            </a:r>
            <a:r>
              <a:rPr dirty="0">
                <a:latin typeface="Arial" panose="020B0604020202020204" pitchFamily="34" charset="0"/>
              </a:rPr>
              <a:t>α</a:t>
            </a:r>
            <a:r>
              <a:rPr dirty="0" err="1">
                <a:latin typeface="Arial" panose="020B0604020202020204" pitchFamily="34" charset="0"/>
              </a:rPr>
              <a:t>ρμογή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στην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κλιμ</a:t>
            </a:r>
            <a:r>
              <a:rPr dirty="0">
                <a:latin typeface="Arial" panose="020B0604020202020204" pitchFamily="34" charset="0"/>
              </a:rPr>
              <a:t>α</a:t>
            </a:r>
            <a:r>
              <a:rPr dirty="0" err="1">
                <a:latin typeface="Arial" panose="020B0604020202020204" pitchFamily="34" charset="0"/>
              </a:rPr>
              <a:t>τική</a:t>
            </a:r>
            <a:r>
              <a:rPr dirty="0">
                <a:latin typeface="Arial" panose="020B0604020202020204" pitchFamily="34" charset="0"/>
              </a:rPr>
              <a:t> α</a:t>
            </a:r>
            <a:r>
              <a:rPr dirty="0" err="1">
                <a:latin typeface="Arial" panose="020B0604020202020204" pitchFamily="34" charset="0"/>
              </a:rPr>
              <a:t>λλ</a:t>
            </a:r>
            <a:r>
              <a:rPr dirty="0">
                <a:latin typeface="Arial" panose="020B0604020202020204" pitchFamily="34" charset="0"/>
              </a:rPr>
              <a:t>α</a:t>
            </a:r>
            <a:r>
              <a:rPr dirty="0" err="1">
                <a:latin typeface="Arial" panose="020B0604020202020204" pitchFamily="34" charset="0"/>
              </a:rPr>
              <a:t>γή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κ</a:t>
            </a:r>
            <a:r>
              <a:rPr dirty="0">
                <a:latin typeface="Arial" panose="020B0604020202020204" pitchFamily="34" charset="0"/>
              </a:rPr>
              <a:t>α</a:t>
            </a:r>
            <a:r>
              <a:rPr dirty="0" err="1">
                <a:latin typeface="Arial" panose="020B0604020202020204" pitchFamily="34" charset="0"/>
              </a:rPr>
              <a:t>ι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την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υλο</a:t>
            </a:r>
            <a:r>
              <a:rPr dirty="0">
                <a:latin typeface="Arial" panose="020B0604020202020204" pitchFamily="34" charset="0"/>
              </a:rPr>
              <a:t>π</a:t>
            </a:r>
            <a:r>
              <a:rPr dirty="0" err="1">
                <a:latin typeface="Arial" panose="020B0604020202020204" pitchFamily="34" charset="0"/>
              </a:rPr>
              <a:t>οίηση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της</a:t>
            </a:r>
            <a:r>
              <a:rPr dirty="0">
                <a:latin typeface="Arial" panose="020B0604020202020204" pitchFamily="34" charset="0"/>
              </a:rPr>
              <a:t> α</a:t>
            </a:r>
            <a:r>
              <a:rPr dirty="0" err="1">
                <a:latin typeface="Arial" panose="020B0604020202020204" pitchFamily="34" charset="0"/>
              </a:rPr>
              <a:t>ειφόρου</a:t>
            </a:r>
            <a:r>
              <a:rPr dirty="0">
                <a:latin typeface="Arial" panose="020B0604020202020204" pitchFamily="34" charset="0"/>
              </a:rPr>
              <a:t> α</a:t>
            </a:r>
            <a:r>
              <a:rPr dirty="0" err="1">
                <a:latin typeface="Arial" panose="020B0604020202020204" pitchFamily="34" charset="0"/>
              </a:rPr>
              <a:t>νά</a:t>
            </a:r>
            <a:r>
              <a:rPr dirty="0">
                <a:latin typeface="Arial" panose="020B0604020202020204" pitchFamily="34" charset="0"/>
              </a:rPr>
              <a:t>π</a:t>
            </a:r>
            <a:r>
              <a:rPr dirty="0" err="1">
                <a:latin typeface="Arial" panose="020B0604020202020204" pitchFamily="34" charset="0"/>
              </a:rPr>
              <a:t>τυξης</a:t>
            </a:r>
            <a:r>
              <a:rPr dirty="0">
                <a:latin typeface="Arial" panose="020B0604020202020204" pitchFamily="34" charset="0"/>
              </a:rPr>
              <a:t>, </a:t>
            </a:r>
            <a:r>
              <a:rPr dirty="0" err="1">
                <a:latin typeface="Arial" panose="020B0604020202020204" pitchFamily="34" charset="0"/>
              </a:rPr>
              <a:t>στηριζόμενη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σε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συνδυ</a:t>
            </a:r>
            <a:r>
              <a:rPr dirty="0">
                <a:latin typeface="Arial" panose="020B0604020202020204" pitchFamily="34" charset="0"/>
              </a:rPr>
              <a:t>α</a:t>
            </a:r>
            <a:r>
              <a:rPr dirty="0" err="1">
                <a:latin typeface="Arial" panose="020B0604020202020204" pitchFamily="34" charset="0"/>
              </a:rPr>
              <a:t>σμέν</a:t>
            </a:r>
            <a:r>
              <a:rPr dirty="0">
                <a:latin typeface="Arial" panose="020B0604020202020204" pitchFamily="34" charset="0"/>
              </a:rPr>
              <a:t>α </a:t>
            </a:r>
            <a:r>
              <a:rPr dirty="0" err="1">
                <a:latin typeface="Arial" panose="020B0604020202020204" pitchFamily="34" charset="0"/>
              </a:rPr>
              <a:t>συστήμ</a:t>
            </a:r>
            <a:r>
              <a:rPr dirty="0">
                <a:latin typeface="Arial" panose="020B0604020202020204" pitchFamily="34" charset="0"/>
              </a:rPr>
              <a:t>α</a:t>
            </a:r>
            <a:r>
              <a:rPr dirty="0" err="1">
                <a:latin typeface="Arial" panose="020B0604020202020204" pitchFamily="34" charset="0"/>
              </a:rPr>
              <a:t>τ</a:t>
            </a:r>
            <a:r>
              <a:rPr dirty="0">
                <a:latin typeface="Arial" panose="020B0604020202020204" pitchFamily="34" charset="0"/>
              </a:rPr>
              <a:t>α βα</a:t>
            </a:r>
            <a:r>
              <a:rPr dirty="0" err="1">
                <a:latin typeface="Arial" panose="020B0604020202020204" pitchFamily="34" charset="0"/>
              </a:rPr>
              <a:t>σισμέν</a:t>
            </a:r>
            <a:r>
              <a:rPr dirty="0">
                <a:latin typeface="Arial" panose="020B0604020202020204" pitchFamily="34" charset="0"/>
              </a:rPr>
              <a:t>α </a:t>
            </a:r>
            <a:r>
              <a:rPr dirty="0" err="1">
                <a:latin typeface="Arial" panose="020B0604020202020204" pitchFamily="34" charset="0"/>
              </a:rPr>
              <a:t>στη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φύση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κ</a:t>
            </a:r>
            <a:r>
              <a:rPr dirty="0">
                <a:latin typeface="Arial" panose="020B0604020202020204" pitchFamily="34" charset="0"/>
              </a:rPr>
              <a:t>α</a:t>
            </a:r>
            <a:r>
              <a:rPr dirty="0" err="1">
                <a:latin typeface="Arial" panose="020B0604020202020204" pitchFamily="34" charset="0"/>
              </a:rPr>
              <a:t>ι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στη</a:t>
            </a:r>
            <a:r>
              <a:rPr dirty="0">
                <a:latin typeface="Arial" panose="020B0604020202020204" pitchFamily="34" charset="0"/>
              </a:rPr>
              <a:t> β</a:t>
            </a:r>
            <a:r>
              <a:rPr dirty="0" err="1">
                <a:latin typeface="Arial" panose="020B0604020202020204" pitchFamily="34" charset="0"/>
              </a:rPr>
              <a:t>ιοοικονομί</a:t>
            </a:r>
            <a:r>
              <a:rPr dirty="0">
                <a:latin typeface="Arial" panose="020B0604020202020204" pitchFamily="34" charset="0"/>
              </a:rPr>
              <a:t>α.</a:t>
            </a:r>
            <a:endParaRPr sz="180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68" name="Google Shape;68;p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055"/>
          <a:stretch/>
        </p:blipFill>
        <p:spPr>
          <a:xfrm>
            <a:off x="162338" y="231339"/>
            <a:ext cx="2652386" cy="92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17697" y="230359"/>
            <a:ext cx="1311965" cy="922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0B221D4-E191-3A46-A129-849409607A7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236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64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>
          <a:extLst>
            <a:ext uri="{FF2B5EF4-FFF2-40B4-BE49-F238E27FC236}">
              <a16:creationId xmlns:a16="http://schemas.microsoft.com/office/drawing/2014/main" id="{88687D68-36F4-08D5-2F97-CB2F88F59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097EA39-EFEB-5787-91AA-FC51FC95A4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7333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7BB8110-909C-68A1-012F-D9FB1ADBE0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1192696" cy="573339"/>
          </a:xfrm>
          <a:prstGeom prst="rect">
            <a:avLst/>
          </a:prstGeom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8D7A6404-641C-3184-BC0B-7941488A17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000577"/>
              </p:ext>
            </p:extLst>
          </p:nvPr>
        </p:nvGraphicFramePr>
        <p:xfrm>
          <a:off x="485225" y="925619"/>
          <a:ext cx="11417807" cy="5572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17807">
                  <a:extLst>
                    <a:ext uri="{9D8B030D-6E8A-4147-A177-3AD203B41FA5}">
                      <a16:colId xmlns:a16="http://schemas.microsoft.com/office/drawing/2014/main" val="1872106814"/>
                    </a:ext>
                  </a:extLst>
                </a:gridCol>
              </a:tblGrid>
              <a:tr h="557239">
                <a:tc>
                  <a:txBody>
                    <a:bodyPr/>
                    <a:lstStyle/>
                    <a:p>
                      <a:r>
                        <a:rPr b="0" i="0" dirty="0">
                          <a:latin typeface="Arial" panose="020B0604020202020204" pitchFamily="34" charset="0"/>
                        </a:rPr>
                        <a:t>WP2 – </a:t>
                      </a:r>
                      <a:r>
                        <a:rPr dirty="0" err="1"/>
                        <a:t>Πλ</a:t>
                      </a:r>
                      <a:r>
                        <a:rPr dirty="0"/>
                        <a:t>α</a:t>
                      </a:r>
                      <a:r>
                        <a:rPr dirty="0" err="1"/>
                        <a:t>τφόρμ</a:t>
                      </a:r>
                      <a:r>
                        <a:rPr dirty="0"/>
                        <a:t>α </a:t>
                      </a:r>
                      <a:r>
                        <a:rPr dirty="0" err="1"/>
                        <a:t>ενδι</a:t>
                      </a:r>
                      <a:r>
                        <a:rPr dirty="0"/>
                        <a:t>α</a:t>
                      </a:r>
                      <a:r>
                        <a:rPr dirty="0" err="1"/>
                        <a:t>φερομένων</a:t>
                      </a:r>
                      <a:r>
                        <a:rPr dirty="0"/>
                        <a:t> – </a:t>
                      </a:r>
                      <a:r>
                        <a:rPr dirty="0" err="1"/>
                        <a:t>Εργ</a:t>
                      </a:r>
                      <a:r>
                        <a:rPr dirty="0"/>
                        <a:t>α</a:t>
                      </a:r>
                      <a:r>
                        <a:rPr dirty="0" err="1"/>
                        <a:t>στήρι</a:t>
                      </a:r>
                      <a:r>
                        <a:rPr dirty="0"/>
                        <a:t>α SHP</a:t>
                      </a:r>
                    </a:p>
                  </a:txBody>
                  <a:tcPr marL="63071" marR="63071" marT="0" marB="0" anchor="ctr">
                    <a:solidFill>
                      <a:srgbClr val="4179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789579"/>
                  </a:ext>
                </a:extLst>
              </a:tr>
            </a:tbl>
          </a:graphicData>
        </a:graphic>
      </p:graphicFrame>
      <p:grpSp>
        <p:nvGrpSpPr>
          <p:cNvPr id="25" name="Group 24">
            <a:extLst>
              <a:ext uri="{FF2B5EF4-FFF2-40B4-BE49-F238E27FC236}">
                <a16:creationId xmlns:a16="http://schemas.microsoft.com/office/drawing/2014/main" id="{29A8878C-8160-1D32-A9B3-53786C898F22}"/>
              </a:ext>
            </a:extLst>
          </p:cNvPr>
          <p:cNvGrpSpPr/>
          <p:nvPr/>
        </p:nvGrpSpPr>
        <p:grpSpPr>
          <a:xfrm>
            <a:off x="6735152" y="2344582"/>
            <a:ext cx="2553813" cy="2895469"/>
            <a:chOff x="6735152" y="2344582"/>
            <a:chExt cx="2553813" cy="289546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587D69E-0C0C-4069-AE54-C3D862F908AF}"/>
                </a:ext>
              </a:extLst>
            </p:cNvPr>
            <p:cNvSpPr txBox="1"/>
            <p:nvPr/>
          </p:nvSpPr>
          <p:spPr>
            <a:xfrm>
              <a:off x="6735152" y="4316721"/>
              <a:ext cx="2553813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b="1" i="1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Φόρμ</a:t>
              </a:r>
              <a:r>
                <a:rPr lang="en-US" altLang="en-US" b="1" i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α </a:t>
              </a:r>
              <a:r>
                <a:rPr lang="en-US" altLang="en-US" b="1" i="1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εγγρ</a:t>
              </a:r>
              <a:r>
                <a:rPr lang="en-US" altLang="en-US" b="1" i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α</a:t>
              </a:r>
              <a:r>
                <a:rPr lang="en-US" altLang="en-US" b="1" i="1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φής</a:t>
              </a:r>
              <a:r>
                <a:rPr lang="en-US" altLang="en-US" b="1" i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Google Forms – SHP</a:t>
              </a:r>
            </a:p>
            <a:p>
              <a:pPr algn="ctr"/>
              <a:r>
                <a:rPr lang="en-GB" b="1" i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GB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4332885-9A34-D012-3A8C-FBE6DADAB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07505" y="2344582"/>
              <a:ext cx="1245833" cy="1713021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7E8F601-C060-071D-72A4-AA68D2E4A730}"/>
              </a:ext>
            </a:extLst>
          </p:cNvPr>
          <p:cNvGrpSpPr/>
          <p:nvPr/>
        </p:nvGrpSpPr>
        <p:grpSpPr>
          <a:xfrm>
            <a:off x="3311911" y="2349394"/>
            <a:ext cx="2861861" cy="2890657"/>
            <a:chOff x="3329316" y="2349394"/>
            <a:chExt cx="2861861" cy="289065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C1844E9-EF88-26BA-F63D-1431DDE7BF4A}"/>
                </a:ext>
              </a:extLst>
            </p:cNvPr>
            <p:cNvSpPr txBox="1"/>
            <p:nvPr/>
          </p:nvSpPr>
          <p:spPr>
            <a:xfrm>
              <a:off x="3329316" y="4316721"/>
              <a:ext cx="2861861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b="1" i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SHP </a:t>
              </a:r>
            </a:p>
            <a:p>
              <a:pPr algn="ctr"/>
              <a:r>
                <a:rPr lang="el-GR" altLang="en-US" b="1" i="1" dirty="0" err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Οδηγίε</a:t>
              </a:r>
              <a:r>
                <a:rPr lang="en-US" altLang="en-US" b="1" i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ς</a:t>
              </a:r>
            </a:p>
            <a:p>
              <a:pPr algn="ctr"/>
              <a:r>
                <a:rPr lang="en-GB" b="1" i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1E71781-2A66-0E64-3273-CB8BA511D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15406" r="14593"/>
            <a:stretch/>
          </p:blipFill>
          <p:spPr>
            <a:xfrm>
              <a:off x="3878030" y="2349394"/>
              <a:ext cx="2129243" cy="1703396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17A5353-BD5B-9839-56B2-73A7D0C8A6C4}"/>
              </a:ext>
            </a:extLst>
          </p:cNvPr>
          <p:cNvGrpSpPr/>
          <p:nvPr/>
        </p:nvGrpSpPr>
        <p:grpSpPr>
          <a:xfrm>
            <a:off x="9907513" y="2344582"/>
            <a:ext cx="1788974" cy="2618470"/>
            <a:chOff x="9907513" y="2344582"/>
            <a:chExt cx="1788974" cy="261847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1816268-57FD-FB42-6C17-E095F147F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13588" t="10301" r="13685" b="6469"/>
            <a:stretch/>
          </p:blipFill>
          <p:spPr>
            <a:xfrm>
              <a:off x="10053569" y="2344582"/>
              <a:ext cx="1496862" cy="1713021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5ED68D4-F248-92FB-AA52-8A3569E2F591}"/>
                </a:ext>
              </a:extLst>
            </p:cNvPr>
            <p:cNvSpPr txBox="1"/>
            <p:nvPr/>
          </p:nvSpPr>
          <p:spPr>
            <a:xfrm>
              <a:off x="9907513" y="4316721"/>
              <a:ext cx="178897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b="1" i="1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Ε</a:t>
              </a:r>
              <a:r>
                <a:rPr lang="en-US" altLang="en-US" b="1" i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π</a:t>
              </a:r>
              <a:r>
                <a:rPr lang="en-US" altLang="en-US" b="1" i="1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ιστολή</a:t>
              </a:r>
              <a:r>
                <a:rPr lang="en-US" altLang="en-US" b="1" i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π</a:t>
              </a:r>
              <a:r>
                <a:rPr lang="en-US" altLang="en-US" b="1" i="1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ροσχώρησης</a:t>
              </a:r>
              <a:endParaRPr lang="en-US" alt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4AA1459-2457-A5D9-7C30-274C7104A780}"/>
              </a:ext>
            </a:extLst>
          </p:cNvPr>
          <p:cNvGrpSpPr/>
          <p:nvPr/>
        </p:nvGrpSpPr>
        <p:grpSpPr>
          <a:xfrm>
            <a:off x="606944" y="2357722"/>
            <a:ext cx="2143586" cy="3165755"/>
            <a:chOff x="606944" y="2357722"/>
            <a:chExt cx="2143586" cy="316575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63E6BEC-FA5A-4A7B-82C0-F09367D92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91058" y="2357722"/>
              <a:ext cx="1686740" cy="168674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C7A3069-0F33-12D2-2E56-4FD80E816C29}"/>
                </a:ext>
              </a:extLst>
            </p:cNvPr>
            <p:cNvSpPr txBox="1"/>
            <p:nvPr/>
          </p:nvSpPr>
          <p:spPr>
            <a:xfrm>
              <a:off x="606944" y="4323148"/>
              <a:ext cx="2143586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b="1" i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9"/>
                </a:rPr>
                <a:t>Stakeholder Platform (SHP) </a:t>
              </a:r>
            </a:p>
            <a:p>
              <a:pPr algn="ctr"/>
              <a:r>
                <a:rPr lang="en-US" altLang="en-US" b="1" i="1" dirty="0" err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9"/>
                </a:rPr>
                <a:t>Βάση</a:t>
              </a:r>
              <a:r>
                <a:rPr lang="en-US" altLang="en-US" b="1" i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9"/>
                </a:rPr>
                <a:t> </a:t>
              </a:r>
              <a:r>
                <a:rPr lang="en-US" altLang="en-US" b="1" i="1" dirty="0" err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9"/>
                </a:rPr>
                <a:t>δεδομένων</a:t>
              </a:r>
              <a:endParaRPr lang="en-US" altLang="en-US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GB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Rectángulo 3">
            <a:extLst>
              <a:ext uri="{FF2B5EF4-FFF2-40B4-BE49-F238E27FC236}">
                <a16:creationId xmlns:a16="http://schemas.microsoft.com/office/drawing/2014/main" id="{0CDAF74C-6FF5-4E29-AA83-4C7F3AD4C6EE}"/>
              </a:ext>
            </a:extLst>
          </p:cNvPr>
          <p:cNvSpPr/>
          <p:nvPr/>
        </p:nvSpPr>
        <p:spPr>
          <a:xfrm>
            <a:off x="6741849" y="11151"/>
            <a:ext cx="5262980" cy="459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sz="2400" b="1" dirty="0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WP2 – </a:t>
            </a:r>
            <a:r>
              <a:rPr sz="2400" b="1" dirty="0" err="1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Πλ</a:t>
            </a:r>
            <a:r>
              <a:rPr sz="2400" b="1" dirty="0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α</a:t>
            </a:r>
            <a:r>
              <a:rPr sz="2400" b="1" dirty="0" err="1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τφόρμ</a:t>
            </a:r>
            <a:r>
              <a:rPr sz="2400" b="1" dirty="0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α </a:t>
            </a:r>
            <a:r>
              <a:rPr sz="2400" b="1" dirty="0" err="1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ενδι</a:t>
            </a:r>
            <a:r>
              <a:rPr sz="2400" b="1" dirty="0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α</a:t>
            </a:r>
            <a:r>
              <a:rPr sz="2400" b="1" dirty="0" err="1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φερομένων</a:t>
            </a:r>
            <a:endParaRPr lang="es-419" sz="2400" b="1" dirty="0">
              <a:solidFill>
                <a:srgbClr val="5CB955"/>
              </a:solidFill>
              <a:latin typeface="Trebuchet MS" panose="020B070302020209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75C092-6B42-5CFD-9FB5-0BFAFDF37CA6}"/>
              </a:ext>
            </a:extLst>
          </p:cNvPr>
          <p:cNvSpPr txBox="1"/>
          <p:nvPr/>
        </p:nvSpPr>
        <p:spPr>
          <a:xfrm>
            <a:off x="7239303" y="5245279"/>
            <a:ext cx="160268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0"/>
              </a:rPr>
              <a:t>Link to Google Form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22D8CB-5858-A4A3-475E-1018557B0DE3}"/>
              </a:ext>
            </a:extLst>
          </p:cNvPr>
          <p:cNvSpPr txBox="1"/>
          <p:nvPr/>
        </p:nvSpPr>
        <p:spPr>
          <a:xfrm>
            <a:off x="3445726" y="5245279"/>
            <a:ext cx="295904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1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SureNexus_SHP_Guidelines</a:t>
            </a:r>
            <a:endParaRPr lang="en-GB" sz="11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61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>
          <a:extLst>
            <a:ext uri="{FF2B5EF4-FFF2-40B4-BE49-F238E27FC236}">
              <a16:creationId xmlns:a16="http://schemas.microsoft.com/office/drawing/2014/main" id="{A91877E8-560C-DC6E-0D77-82446B1B3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A2620F4-C9FD-A5D2-FFA0-1B5A557A0E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57333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08CD128-A48A-779F-A8FC-69BBA2D711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1192696" cy="573339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E30A855D-FF06-965F-DD19-C21D087CD1A5}"/>
              </a:ext>
            </a:extLst>
          </p:cNvPr>
          <p:cNvSpPr/>
          <p:nvPr/>
        </p:nvSpPr>
        <p:spPr>
          <a:xfrm>
            <a:off x="6741849" y="11151"/>
            <a:ext cx="5262980" cy="459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sz="2400" b="1" dirty="0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WP2 – </a:t>
            </a:r>
            <a:r>
              <a:rPr sz="2400" b="1" dirty="0" err="1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Πλ</a:t>
            </a:r>
            <a:r>
              <a:rPr sz="2400" b="1" dirty="0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α</a:t>
            </a:r>
            <a:r>
              <a:rPr sz="2400" b="1" dirty="0" err="1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τφόρμ</a:t>
            </a:r>
            <a:r>
              <a:rPr sz="2400" b="1" dirty="0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α </a:t>
            </a:r>
            <a:r>
              <a:rPr sz="2400" b="1" dirty="0" err="1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ενδι</a:t>
            </a:r>
            <a:r>
              <a:rPr sz="2400" b="1" dirty="0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α</a:t>
            </a:r>
            <a:r>
              <a:rPr sz="2400" b="1" dirty="0" err="1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φερομένων</a:t>
            </a:r>
            <a:endParaRPr lang="es-419" sz="2400" b="1" dirty="0">
              <a:solidFill>
                <a:srgbClr val="5CB955"/>
              </a:solidFill>
              <a:latin typeface="Trebuchet MS" panose="020B070302020209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0597B5-6E02-D957-0A2E-DD17F5AF3881}"/>
              </a:ext>
            </a:extLst>
          </p:cNvPr>
          <p:cNvSpPr txBox="1"/>
          <p:nvPr/>
        </p:nvSpPr>
        <p:spPr>
          <a:xfrm>
            <a:off x="4967139" y="1835139"/>
            <a:ext cx="6661702" cy="4920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Ως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l-GR" b="1" dirty="0">
                <a:solidFill>
                  <a:srgbClr val="0070C0"/>
                </a:solidFill>
                <a:latin typeface="Arial" panose="020B0604020202020204" pitchFamily="34" charset="0"/>
              </a:rPr>
              <a:t>εμπλεκόμενος φορέας (</a:t>
            </a:r>
            <a:r>
              <a:rPr lang="en-GB" b="1" dirty="0">
                <a:solidFill>
                  <a:srgbClr val="0070C0"/>
                </a:solidFill>
                <a:latin typeface="Arial" panose="020B0604020202020204" pitchFamily="34" charset="0"/>
              </a:rPr>
              <a:t>Stakeholder</a:t>
            </a:r>
            <a:r>
              <a:rPr lang="el-GR" b="1" dirty="0">
                <a:solidFill>
                  <a:srgbClr val="0070C0"/>
                </a:solidFill>
                <a:latin typeface="Arial" panose="020B0604020202020204" pitchFamily="34" charset="0"/>
              </a:rPr>
              <a:t>)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 στην εφαρμογή της προσέγγισης WEFE Nexus στη χώρα σας και στη</a:t>
            </a:r>
            <a:r>
              <a:rPr lang="el-GR" b="1" dirty="0">
                <a:solidFill>
                  <a:srgbClr val="0070C0"/>
                </a:solidFill>
                <a:latin typeface="Arial" panose="020B0604020202020204" pitchFamily="34" charset="0"/>
              </a:rPr>
              <a:t>ν περιοχή της Μεσογείου,</a:t>
            </a:r>
            <a:r>
              <a:rPr lang="en-GB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ο οργανισμός σας προσκαλείται να συμμετάσχει στην SHP. Η 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συμμετοχή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είν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αι εθελοντική και περιλαμβάνει ένα εύρος δράσεων που </a:t>
            </a:r>
            <a:r>
              <a:rPr lang="el-GR" b="1" dirty="0">
                <a:solidFill>
                  <a:srgbClr val="0070C0"/>
                </a:solidFill>
                <a:latin typeface="Arial" panose="020B0604020202020204" pitchFamily="34" charset="0"/>
              </a:rPr>
              <a:t>ο οργανισμός σας 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μπ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ορεί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 να κα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θορίσει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εκ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 των προτέρων. </a:t>
            </a:r>
            <a:endParaRPr lang="es-ES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Το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πα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ρόν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έγγρ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αφο περιγράφει τους ρόλους, τ</a:t>
            </a:r>
            <a:r>
              <a:rPr lang="el-GR" dirty="0">
                <a:solidFill>
                  <a:srgbClr val="0070C0"/>
                </a:solidFill>
                <a:latin typeface="Arial" panose="020B0604020202020204" pitchFamily="34" charset="0"/>
              </a:rPr>
              <a:t>η συμβολή (τρόπο συμμετοχής –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συνεισφορές</a:t>
            </a:r>
            <a:r>
              <a:rPr lang="el-GR" dirty="0">
                <a:solidFill>
                  <a:srgbClr val="0070C0"/>
                </a:solidFill>
                <a:latin typeface="Arial" panose="020B0604020202020204" pitchFamily="34" charset="0"/>
              </a:rPr>
              <a:t>)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,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τις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ευθύνες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και τα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οφέλη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των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l-GR" dirty="0">
                <a:solidFill>
                  <a:srgbClr val="0070C0"/>
                </a:solidFill>
                <a:latin typeface="Arial" panose="020B0604020202020204" pitchFamily="34" charset="0"/>
              </a:rPr>
              <a:t>εμπλεκόμενων (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ενδι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αφερομένω</a:t>
            </a:r>
            <a:r>
              <a:rPr lang="el-GR" dirty="0">
                <a:solidFill>
                  <a:srgbClr val="0070C0"/>
                </a:solidFill>
                <a:latin typeface="Arial" panose="020B0604020202020204" pitchFamily="34" charset="0"/>
              </a:rPr>
              <a:t>)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, καθώς και τους μηχανισμούς μεταφοράς γνώσεων και εμπειριών που αποκτήθηκαν κατά τη διάρκεια του έργου.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Στο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τέλος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α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υτού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του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εγγράφου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, θα β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ρείτε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l-GR" dirty="0">
                <a:solidFill>
                  <a:srgbClr val="0070C0"/>
                </a:solidFill>
                <a:latin typeface="Arial" panose="020B0604020202020204" pitchFamily="34" charset="0"/>
              </a:rPr>
              <a:t>ένα έντυπο αίτησης εθελοντικής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συμμετοχής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.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Αν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ενδι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α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φέρεστε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,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μ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π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ορείτε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ν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α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κ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α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θορίσετε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τις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δεσμεύσεις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του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οργ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α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νισμού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σ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α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ς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ως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μέλος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της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SHP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κ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α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ι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ν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α πα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ράσχετε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βα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σικές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π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ληροφορίες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γι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α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τον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οργ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α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νισμό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σ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α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ς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.</a:t>
            </a:r>
            <a:endParaRPr lang="en-US" sz="1600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F85885-6F38-A90F-FB28-03024026C119}"/>
              </a:ext>
            </a:extLst>
          </p:cNvPr>
          <p:cNvSpPr txBox="1"/>
          <p:nvPr/>
        </p:nvSpPr>
        <p:spPr>
          <a:xfrm>
            <a:off x="853321" y="5326603"/>
            <a:ext cx="37385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dirty="0">
                <a:latin typeface="Arial" panose="020B0604020202020204" pitchFamily="34" charset="0"/>
              </a:rPr>
              <a:t>SureNexus_SHP_Guidelinesv3jm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E572066-8938-9E16-D84F-8D4A975F01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247" y="2667661"/>
            <a:ext cx="4359022" cy="2441052"/>
          </a:xfrm>
          <a:prstGeom prst="rect">
            <a:avLst/>
          </a:prstGeom>
        </p:spPr>
      </p:pic>
      <p:graphicFrame>
        <p:nvGraphicFramePr>
          <p:cNvPr id="3" name="Tabla 5">
            <a:extLst>
              <a:ext uri="{FF2B5EF4-FFF2-40B4-BE49-F238E27FC236}">
                <a16:creationId xmlns:a16="http://schemas.microsoft.com/office/drawing/2014/main" id="{A49A360C-6A7E-B0D8-49A4-0951DB8E7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730110"/>
              </p:ext>
            </p:extLst>
          </p:nvPr>
        </p:nvGraphicFramePr>
        <p:xfrm>
          <a:off x="485225" y="925619"/>
          <a:ext cx="11417807" cy="5572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17807">
                  <a:extLst>
                    <a:ext uri="{9D8B030D-6E8A-4147-A177-3AD203B41FA5}">
                      <a16:colId xmlns:a16="http://schemas.microsoft.com/office/drawing/2014/main" val="1872106814"/>
                    </a:ext>
                  </a:extLst>
                </a:gridCol>
              </a:tblGrid>
              <a:tr h="557239">
                <a:tc>
                  <a:txBody>
                    <a:bodyPr/>
                    <a:lstStyle/>
                    <a:p>
                      <a:r>
                        <a:rPr b="1" i="0" dirty="0">
                          <a:latin typeface="Arial" panose="020B0604020202020204" pitchFamily="34" charset="0"/>
                        </a:rPr>
                        <a:t>WP2 – </a:t>
                      </a:r>
                      <a:r>
                        <a:rPr dirty="0" err="1"/>
                        <a:t>Πλ</a:t>
                      </a:r>
                      <a:r>
                        <a:rPr dirty="0"/>
                        <a:t>α</a:t>
                      </a:r>
                      <a:r>
                        <a:rPr dirty="0" err="1"/>
                        <a:t>τφόρμ</a:t>
                      </a:r>
                      <a:r>
                        <a:rPr dirty="0"/>
                        <a:t>α </a:t>
                      </a:r>
                      <a:r>
                        <a:rPr dirty="0" err="1"/>
                        <a:t>ενδι</a:t>
                      </a:r>
                      <a:r>
                        <a:rPr dirty="0"/>
                        <a:t>α</a:t>
                      </a:r>
                      <a:r>
                        <a:rPr dirty="0" err="1"/>
                        <a:t>φερομένων</a:t>
                      </a:r>
                      <a:r>
                        <a:rPr dirty="0"/>
                        <a:t> – </a:t>
                      </a:r>
                      <a:r>
                        <a:rPr dirty="0" err="1"/>
                        <a:t>Εργ</a:t>
                      </a:r>
                      <a:r>
                        <a:rPr dirty="0"/>
                        <a:t>α</a:t>
                      </a:r>
                      <a:r>
                        <a:rPr dirty="0" err="1"/>
                        <a:t>στήρι</a:t>
                      </a:r>
                      <a:r>
                        <a:rPr dirty="0"/>
                        <a:t>α SHP</a:t>
                      </a:r>
                    </a:p>
                  </a:txBody>
                  <a:tcPr marL="63071" marR="63071" marT="0" marB="0" anchor="ctr">
                    <a:solidFill>
                      <a:srgbClr val="4179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7895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993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>
          <a:extLst>
            <a:ext uri="{FF2B5EF4-FFF2-40B4-BE49-F238E27FC236}">
              <a16:creationId xmlns:a16="http://schemas.microsoft.com/office/drawing/2014/main" id="{37BBE543-F98B-5233-56AE-4161058A8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0688355-E724-1909-C481-4F205CBC03B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57333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DF5A666-8195-0B5D-F8A8-A91F480EFE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1192696" cy="5733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CA8AE8-7B6A-B8B6-F26E-E04BF01E7298}"/>
              </a:ext>
            </a:extLst>
          </p:cNvPr>
          <p:cNvSpPr txBox="1"/>
          <p:nvPr/>
        </p:nvSpPr>
        <p:spPr>
          <a:xfrm>
            <a:off x="596349" y="2045325"/>
            <a:ext cx="3852233" cy="41186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Γι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α αυτόν τον σκοπό, από τα μέλη του δικτύου </a:t>
            </a:r>
            <a:r>
              <a:rPr lang="el-GR" b="1" dirty="0">
                <a:solidFill>
                  <a:srgbClr val="0070C0"/>
                </a:solidFill>
                <a:latin typeface="Arial" panose="020B0604020202020204" pitchFamily="34" charset="0"/>
              </a:rPr>
              <a:t>προβλέπεται να – εκτιμάται ότι θα  (</a:t>
            </a:r>
            <a:r>
              <a:rPr lang="el-GR" b="1" dirty="0" err="1">
                <a:solidFill>
                  <a:srgbClr val="0070C0"/>
                </a:solidFill>
                <a:latin typeface="Arial" panose="020B0604020202020204" pitchFamily="34" charset="0"/>
              </a:rPr>
              <a:t>αναμ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ένετ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αι</a:t>
            </a:r>
            <a:r>
              <a:rPr lang="el-GR" b="1" dirty="0">
                <a:solidFill>
                  <a:srgbClr val="0070C0"/>
                </a:solidFill>
                <a:latin typeface="Arial" panose="020B0604020202020204" pitchFamily="34" charset="0"/>
              </a:rPr>
              <a:t>) 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:</a:t>
            </a:r>
            <a:endParaRPr lang="en-US" sz="2800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Ενισχύουν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την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εμ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πιστοσύνη και τη</a:t>
            </a:r>
            <a:r>
              <a:rPr lang="el-GR" dirty="0">
                <a:solidFill>
                  <a:srgbClr val="0070C0"/>
                </a:solidFill>
                <a:latin typeface="Arial" panose="020B0604020202020204" pitchFamily="34" charset="0"/>
              </a:rPr>
              <a:t>ν ενεργό συ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νεργ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ασία μέσα στο δίκτυο.</a:t>
            </a:r>
            <a:endParaRPr lang="en-US" sz="2800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l-GR" dirty="0">
                <a:solidFill>
                  <a:srgbClr val="0070C0"/>
                </a:solidFill>
                <a:latin typeface="Arial" panose="020B0604020202020204" pitchFamily="34" charset="0"/>
              </a:rPr>
              <a:t>Δια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σφ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αλίζουν συνεπή και ανοικτή ανταλλαγή πληροφοριών σε όλο το δίκτυο.</a:t>
            </a:r>
            <a:endParaRPr lang="en-US" sz="2800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Προωθούν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δι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αδικασίες συν</a:t>
            </a:r>
            <a:r>
              <a:rPr lang="el-GR" dirty="0">
                <a:solidFill>
                  <a:srgbClr val="0070C0"/>
                </a:solidFill>
                <a:latin typeface="Arial" panose="020B0604020202020204" pitchFamily="34" charset="0"/>
              </a:rPr>
              <a:t>εκπαίδευσης 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μετ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αξύ των διαφόρων τοπικών δικτύων.</a:t>
            </a:r>
            <a:endParaRPr lang="en-US" sz="2800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C59086D-074B-8E8C-6301-732093B0C3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188906"/>
              </p:ext>
            </p:extLst>
          </p:nvPr>
        </p:nvGraphicFramePr>
        <p:xfrm>
          <a:off x="5178286" y="2493174"/>
          <a:ext cx="6589644" cy="30723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94822">
                  <a:extLst>
                    <a:ext uri="{9D8B030D-6E8A-4147-A177-3AD203B41FA5}">
                      <a16:colId xmlns:a16="http://schemas.microsoft.com/office/drawing/2014/main" val="2497232454"/>
                    </a:ext>
                  </a:extLst>
                </a:gridCol>
                <a:gridCol w="3294822">
                  <a:extLst>
                    <a:ext uri="{9D8B030D-6E8A-4147-A177-3AD203B41FA5}">
                      <a16:colId xmlns:a16="http://schemas.microsoft.com/office/drawing/2014/main" val="1705041756"/>
                    </a:ext>
                  </a:extLst>
                </a:gridCol>
              </a:tblGrid>
              <a:tr h="325770">
                <a:tc rowSpan="2">
                  <a:txBody>
                    <a:bodyPr/>
                    <a:lstStyle/>
                    <a:p>
                      <a:r>
                        <a:rPr b="0" i="0" dirty="0" err="1">
                          <a:latin typeface="Arial" panose="020B0604020202020204" pitchFamily="34" charset="0"/>
                        </a:rPr>
                        <a:t>Δημόσιοι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οργ</a:t>
                      </a:r>
                      <a:r>
                        <a:rPr dirty="0"/>
                        <a:t>α</a:t>
                      </a:r>
                      <a:r>
                        <a:rPr dirty="0" err="1"/>
                        <a:t>νισμοί</a:t>
                      </a:r>
                      <a:endParaRPr dirty="0"/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b="0" i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Το</a:t>
                      </a:r>
                      <a:r>
                        <a:rPr dirty="0">
                          <a:solidFill>
                            <a:schemeClr val="tx1"/>
                          </a:solidFill>
                        </a:rPr>
                        <a:t>π</a:t>
                      </a:r>
                      <a:r>
                        <a:rPr dirty="0" err="1">
                          <a:solidFill>
                            <a:schemeClr val="tx1"/>
                          </a:solidFill>
                        </a:rPr>
                        <a:t>ική</a:t>
                      </a:r>
                      <a:r>
                        <a:rPr dirty="0">
                          <a:solidFill>
                            <a:schemeClr val="tx1"/>
                          </a:solidFill>
                        </a:rPr>
                        <a:t> α</a:t>
                      </a:r>
                      <a:r>
                        <a:rPr dirty="0" err="1">
                          <a:solidFill>
                            <a:schemeClr val="tx1"/>
                          </a:solidFill>
                        </a:rPr>
                        <a:t>υτοδιοίκηση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106594"/>
                  </a:ext>
                </a:extLst>
              </a:tr>
              <a:tr h="38911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Κεντρική και Αποκεντρωμένη Διοίκηση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43993"/>
                  </a:ext>
                </a:extLst>
              </a:tr>
              <a:tr h="387626">
                <a:tc>
                  <a:txBody>
                    <a:bodyPr/>
                    <a:lstStyle/>
                    <a:p>
                      <a:r>
                        <a:rPr b="0" i="0" dirty="0" err="1">
                          <a:latin typeface="Arial" panose="020B0604020202020204" pitchFamily="34" charset="0"/>
                        </a:rPr>
                        <a:t>Ερευνητικοί</a:t>
                      </a:r>
                      <a:r>
                        <a:rPr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b="0" i="0" dirty="0" err="1">
                          <a:latin typeface="Arial" panose="020B0604020202020204" pitchFamily="34" charset="0"/>
                        </a:rPr>
                        <a:t>οργ</a:t>
                      </a:r>
                      <a:r>
                        <a:rPr b="0" i="0" dirty="0">
                          <a:latin typeface="Arial" panose="020B0604020202020204" pitchFamily="34" charset="0"/>
                        </a:rPr>
                        <a:t>α</a:t>
                      </a:r>
                      <a:r>
                        <a:rPr b="0" i="0" dirty="0" err="1">
                          <a:latin typeface="Arial" panose="020B0604020202020204" pitchFamily="34" charset="0"/>
                        </a:rPr>
                        <a:t>νισμοί</a:t>
                      </a:r>
                      <a:endParaRPr b="0" i="0" dirty="0">
                        <a:latin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b="0" i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Ερευνητικά</a:t>
                      </a:r>
                      <a:r>
                        <a:rPr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dirty="0" err="1">
                          <a:solidFill>
                            <a:schemeClr val="tx1"/>
                          </a:solidFill>
                        </a:rPr>
                        <a:t>κέντρ</a:t>
                      </a:r>
                      <a:r>
                        <a:rPr dirty="0">
                          <a:solidFill>
                            <a:schemeClr val="tx1"/>
                          </a:solidFill>
                        </a:rPr>
                        <a:t>α &amp; </a:t>
                      </a:r>
                      <a:r>
                        <a:rPr dirty="0" err="1">
                          <a:solidFill>
                            <a:schemeClr val="tx1"/>
                          </a:solidFill>
                        </a:rPr>
                        <a:t>Π</a:t>
                      </a:r>
                      <a:r>
                        <a:rPr dirty="0">
                          <a:solidFill>
                            <a:schemeClr val="tx1"/>
                          </a:solidFill>
                        </a:rPr>
                        <a:t>α</a:t>
                      </a:r>
                      <a:r>
                        <a:rPr dirty="0" err="1">
                          <a:solidFill>
                            <a:schemeClr val="tx1"/>
                          </a:solidFill>
                        </a:rPr>
                        <a:t>νε</a:t>
                      </a:r>
                      <a:r>
                        <a:rPr dirty="0">
                          <a:solidFill>
                            <a:schemeClr val="tx1"/>
                          </a:solidFill>
                        </a:rPr>
                        <a:t>π</a:t>
                      </a:r>
                      <a:r>
                        <a:rPr dirty="0" err="1">
                          <a:solidFill>
                            <a:schemeClr val="tx1"/>
                          </a:solidFill>
                        </a:rPr>
                        <a:t>ιστήμι</a:t>
                      </a:r>
                      <a:r>
                        <a:rPr dirty="0">
                          <a:solidFill>
                            <a:schemeClr val="tx1"/>
                          </a:solidFill>
                        </a:rPr>
                        <a:t>α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232838"/>
                  </a:ext>
                </a:extLst>
              </a:tr>
              <a:tr h="325770">
                <a:tc rowSpan="3">
                  <a:txBody>
                    <a:bodyPr/>
                    <a:lstStyle/>
                    <a:p>
                      <a:r>
                        <a:rPr b="0" i="0" dirty="0" err="1">
                          <a:latin typeface="Arial" panose="020B0604020202020204" pitchFamily="34" charset="0"/>
                        </a:rPr>
                        <a:t>Ιδιωτικοί</a:t>
                      </a:r>
                      <a:r>
                        <a:rPr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b="0" i="0" dirty="0" err="1">
                          <a:latin typeface="Arial" panose="020B0604020202020204" pitchFamily="34" charset="0"/>
                        </a:rPr>
                        <a:t>οργ</a:t>
                      </a:r>
                      <a:r>
                        <a:rPr b="0" i="0" dirty="0">
                          <a:latin typeface="Arial" panose="020B0604020202020204" pitchFamily="34" charset="0"/>
                        </a:rPr>
                        <a:t>α</a:t>
                      </a:r>
                      <a:r>
                        <a:rPr b="0" i="0" dirty="0" err="1">
                          <a:latin typeface="Arial" panose="020B0604020202020204" pitchFamily="34" charset="0"/>
                        </a:rPr>
                        <a:t>νισμοί</a:t>
                      </a:r>
                      <a:endParaRPr b="0" i="0" dirty="0">
                        <a:latin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b="0" i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Ετ</a:t>
                      </a:r>
                      <a:r>
                        <a:rPr dirty="0">
                          <a:solidFill>
                            <a:schemeClr val="tx1"/>
                          </a:solidFill>
                        </a:rPr>
                        <a:t>α</a:t>
                      </a:r>
                      <a:r>
                        <a:rPr dirty="0" err="1">
                          <a:solidFill>
                            <a:schemeClr val="tx1"/>
                          </a:solidFill>
                        </a:rPr>
                        <a:t>ιρείες</a:t>
                      </a:r>
                      <a:r>
                        <a:rPr dirty="0">
                          <a:solidFill>
                            <a:schemeClr val="tx1"/>
                          </a:solidFill>
                        </a:rPr>
                        <a:t> α</a:t>
                      </a:r>
                      <a:r>
                        <a:rPr dirty="0" err="1">
                          <a:solidFill>
                            <a:schemeClr val="tx1"/>
                          </a:solidFill>
                        </a:rPr>
                        <a:t>γροδι</a:t>
                      </a:r>
                      <a:r>
                        <a:rPr dirty="0">
                          <a:solidFill>
                            <a:schemeClr val="tx1"/>
                          </a:solidFill>
                        </a:rPr>
                        <a:t>α</a:t>
                      </a:r>
                      <a:r>
                        <a:rPr dirty="0" err="1">
                          <a:solidFill>
                            <a:schemeClr val="tx1"/>
                          </a:solidFill>
                        </a:rPr>
                        <a:t>τροφής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432444"/>
                  </a:ext>
                </a:extLst>
              </a:tr>
              <a:tr h="3257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b="0" i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Το</a:t>
                      </a:r>
                      <a:r>
                        <a:rPr dirty="0">
                          <a:solidFill>
                            <a:schemeClr val="tx1"/>
                          </a:solidFill>
                        </a:rPr>
                        <a:t>π</a:t>
                      </a:r>
                      <a:r>
                        <a:rPr dirty="0" err="1">
                          <a:solidFill>
                            <a:schemeClr val="tx1"/>
                          </a:solidFill>
                        </a:rPr>
                        <a:t>ικοί</a:t>
                      </a:r>
                      <a:r>
                        <a:rPr dirty="0">
                          <a:solidFill>
                            <a:schemeClr val="tx1"/>
                          </a:solidFill>
                        </a:rPr>
                        <a:t> πα</a:t>
                      </a:r>
                      <a:r>
                        <a:rPr dirty="0" err="1">
                          <a:solidFill>
                            <a:schemeClr val="tx1"/>
                          </a:solidFill>
                        </a:rPr>
                        <a:t>ρ</a:t>
                      </a:r>
                      <a:r>
                        <a:rPr dirty="0">
                          <a:solidFill>
                            <a:schemeClr val="tx1"/>
                          </a:solidFill>
                        </a:rPr>
                        <a:t>α</a:t>
                      </a:r>
                      <a:r>
                        <a:rPr dirty="0" err="1">
                          <a:solidFill>
                            <a:schemeClr val="tx1"/>
                          </a:solidFill>
                        </a:rPr>
                        <a:t>γωγοί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862677"/>
                  </a:ext>
                </a:extLst>
              </a:tr>
              <a:tr h="3257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b="0" i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Ετ</a:t>
                      </a:r>
                      <a:r>
                        <a:rPr dirty="0">
                          <a:solidFill>
                            <a:schemeClr val="tx1"/>
                          </a:solidFill>
                        </a:rPr>
                        <a:t>α</a:t>
                      </a:r>
                      <a:r>
                        <a:rPr dirty="0" err="1">
                          <a:solidFill>
                            <a:schemeClr val="tx1"/>
                          </a:solidFill>
                        </a:rPr>
                        <a:t>ιρείες</a:t>
                      </a:r>
                      <a:r>
                        <a:rPr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dirty="0" err="1">
                          <a:solidFill>
                            <a:schemeClr val="tx1"/>
                          </a:solidFill>
                        </a:rPr>
                        <a:t>ύδρευσης</a:t>
                      </a:r>
                      <a:r>
                        <a:rPr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dirty="0" err="1">
                          <a:solidFill>
                            <a:schemeClr val="tx1"/>
                          </a:solidFill>
                        </a:rPr>
                        <a:t>ενέργει</a:t>
                      </a:r>
                      <a:r>
                        <a:rPr dirty="0">
                          <a:solidFill>
                            <a:schemeClr val="tx1"/>
                          </a:solidFill>
                        </a:rPr>
                        <a:t>α</a:t>
                      </a:r>
                      <a:r>
                        <a:rPr dirty="0" err="1">
                          <a:solidFill>
                            <a:schemeClr val="tx1"/>
                          </a:solidFill>
                        </a:rPr>
                        <a:t>ς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340358"/>
                  </a:ext>
                </a:extLst>
              </a:tr>
              <a:tr h="671950">
                <a:tc>
                  <a:txBody>
                    <a:bodyPr/>
                    <a:lstStyle/>
                    <a:p>
                      <a:r>
                        <a:rPr b="0" i="0" dirty="0" err="1">
                          <a:latin typeface="Arial" panose="020B0604020202020204" pitchFamily="34" charset="0"/>
                        </a:rPr>
                        <a:t>Μη</a:t>
                      </a:r>
                      <a:r>
                        <a:rPr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b="0" i="0" dirty="0" err="1">
                          <a:latin typeface="Arial" panose="020B0604020202020204" pitchFamily="34" charset="0"/>
                        </a:rPr>
                        <a:t>κυ</a:t>
                      </a:r>
                      <a:r>
                        <a:rPr b="0" i="0" dirty="0">
                          <a:latin typeface="Arial" panose="020B0604020202020204" pitchFamily="34" charset="0"/>
                        </a:rPr>
                        <a:t>β</a:t>
                      </a:r>
                      <a:r>
                        <a:rPr b="0" i="0" dirty="0" err="1">
                          <a:latin typeface="Arial" panose="020B0604020202020204" pitchFamily="34" charset="0"/>
                        </a:rPr>
                        <a:t>ερνητικές</a:t>
                      </a:r>
                      <a:r>
                        <a:rPr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b="0" i="0" dirty="0" err="1">
                          <a:latin typeface="Arial" panose="020B0604020202020204" pitchFamily="34" charset="0"/>
                        </a:rPr>
                        <a:t>οργ</a:t>
                      </a:r>
                      <a:r>
                        <a:rPr b="0" i="0" dirty="0">
                          <a:latin typeface="Arial" panose="020B0604020202020204" pitchFamily="34" charset="0"/>
                        </a:rPr>
                        <a:t>α</a:t>
                      </a:r>
                      <a:r>
                        <a:rPr b="0" i="0" dirty="0" err="1">
                          <a:latin typeface="Arial" panose="020B0604020202020204" pitchFamily="34" charset="0"/>
                        </a:rPr>
                        <a:t>νώσεις</a:t>
                      </a:r>
                      <a:endParaRPr b="0" i="0" dirty="0">
                        <a:latin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(</a:t>
                      </a:r>
                      <a:r>
                        <a:rPr b="0" i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Συλλογικές</a:t>
                      </a:r>
                      <a:r>
                        <a:rPr lang="el-GR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)</a:t>
                      </a:r>
                      <a:r>
                        <a:rPr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dirty="0" err="1">
                          <a:solidFill>
                            <a:schemeClr val="tx1"/>
                          </a:solidFill>
                        </a:rPr>
                        <a:t>ενώσεις</a:t>
                      </a:r>
                      <a:r>
                        <a:rPr dirty="0">
                          <a:solidFill>
                            <a:schemeClr val="tx1"/>
                          </a:solidFill>
                        </a:rPr>
                        <a:t> κατανα</a:t>
                      </a:r>
                      <a:r>
                        <a:rPr dirty="0" err="1">
                          <a:solidFill>
                            <a:schemeClr val="tx1"/>
                          </a:solidFill>
                        </a:rPr>
                        <a:t>λωτών</a:t>
                      </a:r>
                      <a:r>
                        <a:rPr dirty="0">
                          <a:solidFill>
                            <a:schemeClr val="tx1"/>
                          </a:solidFill>
                        </a:rPr>
                        <a:t> / ΜΚΟ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272938"/>
                  </a:ext>
                </a:extLst>
              </a:tr>
            </a:tbl>
          </a:graphicData>
        </a:graphic>
      </p:graphicFrame>
      <p:sp>
        <p:nvSpPr>
          <p:cNvPr id="14" name="Rectángulo 3">
            <a:extLst>
              <a:ext uri="{FF2B5EF4-FFF2-40B4-BE49-F238E27FC236}">
                <a16:creationId xmlns:a16="http://schemas.microsoft.com/office/drawing/2014/main" id="{8E19C344-3B47-2AD7-B162-ED1C3D03BFE6}"/>
              </a:ext>
            </a:extLst>
          </p:cNvPr>
          <p:cNvSpPr/>
          <p:nvPr/>
        </p:nvSpPr>
        <p:spPr>
          <a:xfrm>
            <a:off x="6764151" y="60347"/>
            <a:ext cx="5262980" cy="459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sz="2400" b="1" dirty="0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WP2 – </a:t>
            </a:r>
            <a:r>
              <a:rPr sz="2400" b="1" dirty="0" err="1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Πλ</a:t>
            </a:r>
            <a:r>
              <a:rPr sz="2400" b="1" dirty="0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α</a:t>
            </a:r>
            <a:r>
              <a:rPr sz="2400" b="1" dirty="0" err="1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τφόρμ</a:t>
            </a:r>
            <a:r>
              <a:rPr sz="2400" b="1" dirty="0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α </a:t>
            </a:r>
            <a:r>
              <a:rPr sz="2400" b="1" dirty="0" err="1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ενδι</a:t>
            </a:r>
            <a:r>
              <a:rPr sz="2400" b="1" dirty="0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α</a:t>
            </a:r>
            <a:r>
              <a:rPr sz="2400" b="1" dirty="0" err="1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φερομένων</a:t>
            </a:r>
            <a:endParaRPr lang="es-419" sz="2400" b="1" dirty="0">
              <a:solidFill>
                <a:srgbClr val="5CB955"/>
              </a:solidFill>
              <a:latin typeface="Trebuchet MS" panose="020B070302020209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a 5">
            <a:extLst>
              <a:ext uri="{FF2B5EF4-FFF2-40B4-BE49-F238E27FC236}">
                <a16:creationId xmlns:a16="http://schemas.microsoft.com/office/drawing/2014/main" id="{3E352A41-7084-7DAE-F783-1C951EB852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174949"/>
              </p:ext>
            </p:extLst>
          </p:nvPr>
        </p:nvGraphicFramePr>
        <p:xfrm>
          <a:off x="485225" y="925619"/>
          <a:ext cx="11417807" cy="5572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17807">
                  <a:extLst>
                    <a:ext uri="{9D8B030D-6E8A-4147-A177-3AD203B41FA5}">
                      <a16:colId xmlns:a16="http://schemas.microsoft.com/office/drawing/2014/main" val="1872106814"/>
                    </a:ext>
                  </a:extLst>
                </a:gridCol>
              </a:tblGrid>
              <a:tr h="557239">
                <a:tc>
                  <a:txBody>
                    <a:bodyPr/>
                    <a:lstStyle/>
                    <a:p>
                      <a:r>
                        <a:rPr b="0" i="0" dirty="0">
                          <a:latin typeface="Arial" panose="020B0604020202020204" pitchFamily="34" charset="0"/>
                        </a:rPr>
                        <a:t>WP2 – </a:t>
                      </a:r>
                      <a:r>
                        <a:rPr dirty="0" err="1"/>
                        <a:t>Πλ</a:t>
                      </a:r>
                      <a:r>
                        <a:rPr dirty="0"/>
                        <a:t>α</a:t>
                      </a:r>
                      <a:r>
                        <a:rPr dirty="0" err="1"/>
                        <a:t>τφόρμ</a:t>
                      </a:r>
                      <a:r>
                        <a:rPr dirty="0"/>
                        <a:t>α </a:t>
                      </a:r>
                      <a:r>
                        <a:rPr dirty="0" err="1"/>
                        <a:t>ενδι</a:t>
                      </a:r>
                      <a:r>
                        <a:rPr dirty="0"/>
                        <a:t>α</a:t>
                      </a:r>
                      <a:r>
                        <a:rPr dirty="0" err="1"/>
                        <a:t>φερομένων</a:t>
                      </a:r>
                      <a:r>
                        <a:rPr dirty="0"/>
                        <a:t> – </a:t>
                      </a:r>
                      <a:r>
                        <a:rPr dirty="0" err="1"/>
                        <a:t>Εργ</a:t>
                      </a:r>
                      <a:r>
                        <a:rPr dirty="0"/>
                        <a:t>α</a:t>
                      </a:r>
                      <a:r>
                        <a:rPr dirty="0" err="1"/>
                        <a:t>στήρι</a:t>
                      </a:r>
                      <a:r>
                        <a:rPr dirty="0"/>
                        <a:t>α SHP</a:t>
                      </a:r>
                    </a:p>
                  </a:txBody>
                  <a:tcPr marL="63071" marR="63071" marT="0" marB="0" anchor="ctr">
                    <a:solidFill>
                      <a:srgbClr val="4179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7895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07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01CDE20-601C-00E5-2F6A-71231E1D3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57333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109E245-06B5-BE63-16BB-382A197DA8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985" b="57005"/>
          <a:stretch/>
        </p:blipFill>
        <p:spPr>
          <a:xfrm>
            <a:off x="1" y="-1"/>
            <a:ext cx="1192696" cy="573339"/>
          </a:xfrm>
          <a:prstGeom prst="rect">
            <a:avLst/>
          </a:prstGeom>
        </p:spPr>
      </p:pic>
      <p:sp>
        <p:nvSpPr>
          <p:cNvPr id="12" name="Rounded Rectangle 20">
            <a:extLst>
              <a:ext uri="{FF2B5EF4-FFF2-40B4-BE49-F238E27FC236}">
                <a16:creationId xmlns:a16="http://schemas.microsoft.com/office/drawing/2014/main" id="{5489C6F1-7E67-5EBF-F92E-E7792E618184}"/>
              </a:ext>
            </a:extLst>
          </p:cNvPr>
          <p:cNvSpPr/>
          <p:nvPr/>
        </p:nvSpPr>
        <p:spPr>
          <a:xfrm>
            <a:off x="316877" y="689490"/>
            <a:ext cx="6916679" cy="369331"/>
          </a:xfrm>
          <a:prstGeom prst="roundRect">
            <a:avLst/>
          </a:prstGeom>
          <a:solidFill>
            <a:srgbClr val="49A166">
              <a:alpha val="54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defTabSz="1651000" latinLnBrk="1" hangingPunct="0"/>
            <a:r>
              <a:rPr lang="el-GR" b="1" dirty="0">
                <a:solidFill>
                  <a:schemeClr val="bg1"/>
                </a:solidFill>
                <a:latin typeface="Arial" panose="020B0604020202020204" pitchFamily="34" charset="0"/>
              </a:rPr>
              <a:t>Ενίσχυση δικτύωσης και δημιουργίας συνεργατικών φορέων</a:t>
            </a:r>
            <a:endParaRPr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BD85EDF8-0B69-B659-BFCC-72E7E020AD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997659"/>
              </p:ext>
            </p:extLst>
          </p:nvPr>
        </p:nvGraphicFramePr>
        <p:xfrm>
          <a:off x="316879" y="1181437"/>
          <a:ext cx="11687950" cy="571450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4299726">
                  <a:extLst>
                    <a:ext uri="{9D8B030D-6E8A-4147-A177-3AD203B41FA5}">
                      <a16:colId xmlns:a16="http://schemas.microsoft.com/office/drawing/2014/main" val="4177795972"/>
                    </a:ext>
                  </a:extLst>
                </a:gridCol>
                <a:gridCol w="7388224">
                  <a:extLst>
                    <a:ext uri="{9D8B030D-6E8A-4147-A177-3AD203B41FA5}">
                      <a16:colId xmlns:a16="http://schemas.microsoft.com/office/drawing/2014/main" val="3605962554"/>
                    </a:ext>
                  </a:extLst>
                </a:gridCol>
              </a:tblGrid>
              <a:tr h="332110">
                <a:tc>
                  <a:txBody>
                    <a:bodyPr/>
                    <a:lstStyle/>
                    <a:p>
                      <a:r>
                        <a:rPr b="1" i="0" dirty="0" err="1">
                          <a:latin typeface="Arial" panose="020B0604020202020204" pitchFamily="34" charset="0"/>
                        </a:rPr>
                        <a:t>Κύρι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α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δρ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α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στηριότητ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α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του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SureNexus</a:t>
                      </a:r>
                      <a:endParaRPr b="1" i="0" dirty="0">
                        <a:latin typeface="Arial" panose="020B0604020202020204" pitchFamily="34" charset="0"/>
                      </a:endParaRPr>
                    </a:p>
                  </a:txBody>
                  <a:tcPr marL="59738" marR="59738" marT="0" marB="0">
                    <a:solidFill>
                      <a:srgbClr val="0091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b="1" i="0" dirty="0" err="1">
                          <a:latin typeface="Arial" panose="020B0604020202020204" pitchFamily="34" charset="0"/>
                        </a:rPr>
                        <a:t>Ειδική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δρ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α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στηριότητ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α</a:t>
                      </a:r>
                    </a:p>
                  </a:txBody>
                  <a:tcPr marL="59738" marR="59738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174698"/>
                  </a:ext>
                </a:extLst>
              </a:tr>
              <a:tr h="270676">
                <a:tc rowSpan="3">
                  <a:txBody>
                    <a:bodyPr/>
                    <a:lstStyle/>
                    <a:p>
                      <a:r>
                        <a:rPr b="1" i="0" dirty="0" err="1">
                          <a:latin typeface="Arial" panose="020B0604020202020204" pitchFamily="34" charset="0"/>
                        </a:rPr>
                        <a:t>Συνεχής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εκ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πα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ίδευση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κ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α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ι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α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νά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π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τυξη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ικ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α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νοτήτων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I :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Γενικά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μ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α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θήμ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α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τ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α</a:t>
                      </a:r>
                    </a:p>
                  </a:txBody>
                  <a:tcPr marL="59738" marR="59738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0CD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0" i="0" dirty="0">
                          <a:latin typeface="Arial" panose="020B0604020202020204" pitchFamily="34" charset="0"/>
                        </a:rPr>
                        <a:t>WEFE Nexus (</a:t>
                      </a:r>
                      <a:r>
                        <a:rPr sz="1400" dirty="0" err="1"/>
                        <a:t>Προσέγγιση</a:t>
                      </a:r>
                      <a:r>
                        <a:rPr sz="1400" dirty="0"/>
                        <a:t>, </a:t>
                      </a:r>
                      <a:r>
                        <a:rPr sz="1400" dirty="0" err="1"/>
                        <a:t>Δι</a:t>
                      </a:r>
                      <a:r>
                        <a:rPr sz="1400" dirty="0"/>
                        <a:t>α</a:t>
                      </a:r>
                      <a:r>
                        <a:rPr sz="1400" dirty="0" err="1"/>
                        <a:t>κυ</a:t>
                      </a:r>
                      <a:r>
                        <a:rPr sz="1400" dirty="0"/>
                        <a:t>β</a:t>
                      </a:r>
                      <a:r>
                        <a:rPr sz="1400" dirty="0" err="1"/>
                        <a:t>έρνηση</a:t>
                      </a:r>
                      <a:r>
                        <a:rPr sz="1400" dirty="0"/>
                        <a:t>, </a:t>
                      </a:r>
                      <a:r>
                        <a:rPr sz="1400" dirty="0" err="1"/>
                        <a:t>Δείκτες</a:t>
                      </a:r>
                      <a:r>
                        <a:rPr sz="1400" dirty="0"/>
                        <a:t>)</a:t>
                      </a: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9419166"/>
                  </a:ext>
                </a:extLst>
              </a:tr>
              <a:tr h="2361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400" b="0" i="0" dirty="0" err="1">
                          <a:latin typeface="Arial" panose="020B0604020202020204" pitchFamily="34" charset="0"/>
                        </a:rPr>
                        <a:t>NbS</a:t>
                      </a:r>
                      <a:r>
                        <a:rPr sz="1400" dirty="0"/>
                        <a:t> και </a:t>
                      </a:r>
                      <a:r>
                        <a:rPr lang="el-GR" sz="1400" dirty="0"/>
                        <a:t>(</a:t>
                      </a:r>
                      <a:r>
                        <a:rPr sz="1400" dirty="0"/>
                        <a:t>υπ</a:t>
                      </a:r>
                      <a:r>
                        <a:rPr sz="1400" dirty="0" err="1"/>
                        <a:t>ηρεσίες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οικοσυστημάτων</a:t>
                      </a:r>
                      <a:r>
                        <a:rPr lang="el-GR" sz="1400" dirty="0"/>
                        <a:t>)</a:t>
                      </a:r>
                      <a:r>
                        <a:rPr lang="en-US" sz="1400" dirty="0"/>
                        <a:t> </a:t>
                      </a:r>
                      <a:r>
                        <a:rPr lang="el-GR" sz="1400" dirty="0" err="1"/>
                        <a:t>οικοσυστημκικές</a:t>
                      </a:r>
                      <a:r>
                        <a:rPr lang="el-GR" sz="1400" dirty="0"/>
                        <a:t> υπηρεσίες</a:t>
                      </a:r>
                      <a:endParaRPr sz="1400" dirty="0"/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6930386"/>
                  </a:ext>
                </a:extLst>
              </a:tr>
              <a:tr h="27846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400" b="0" i="0" dirty="0" err="1">
                          <a:latin typeface="Arial" panose="020B0604020202020204" pitchFamily="34" charset="0"/>
                        </a:rPr>
                        <a:t>Κυκλική</a:t>
                      </a:r>
                      <a:r>
                        <a:rPr sz="1400" dirty="0"/>
                        <a:t> β</a:t>
                      </a:r>
                      <a:r>
                        <a:rPr sz="1400" dirty="0" err="1"/>
                        <a:t>ιοοικονομί</a:t>
                      </a:r>
                      <a:r>
                        <a:rPr sz="1400" dirty="0"/>
                        <a:t>α</a:t>
                      </a:r>
                      <a:r>
                        <a:rPr lang="el-GR" sz="1400" dirty="0"/>
                        <a:t> διαχείρισης εκπομπών  (</a:t>
                      </a:r>
                      <a:r>
                        <a:rPr sz="1400" dirty="0"/>
                        <a:t> “άνθρακα”</a:t>
                      </a:r>
                      <a:r>
                        <a:rPr lang="el-GR" sz="1400" dirty="0"/>
                        <a:t>)</a:t>
                      </a:r>
                      <a:endParaRPr sz="1400" dirty="0"/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6667975"/>
                  </a:ext>
                </a:extLst>
              </a:tr>
              <a:tr h="236164">
                <a:tc rowSpan="4">
                  <a:txBody>
                    <a:bodyPr/>
                    <a:lstStyle/>
                    <a:p>
                      <a:r>
                        <a:rPr b="1" i="0" dirty="0" err="1">
                          <a:latin typeface="Arial" panose="020B0604020202020204" pitchFamily="34" charset="0"/>
                        </a:rPr>
                        <a:t>Συνεχής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εκ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πα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ίδευση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κ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α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ι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α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νά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π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τυξη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ικ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α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νοτήτων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II :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Εξειδικευμέν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α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μ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α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θήμ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α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τ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α</a:t>
                      </a:r>
                    </a:p>
                  </a:txBody>
                  <a:tcPr marL="59738" marR="59738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0CD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0" i="0" dirty="0" err="1">
                          <a:latin typeface="Arial" panose="020B0604020202020204" pitchFamily="34" charset="0"/>
                        </a:rPr>
                        <a:t>Μοντελο</a:t>
                      </a:r>
                      <a:r>
                        <a:rPr sz="1400" dirty="0"/>
                        <a:t>ποίηση </a:t>
                      </a:r>
                      <a:r>
                        <a:rPr lang="el-GR" sz="1400" dirty="0"/>
                        <a:t>ΑΙ</a:t>
                      </a:r>
                      <a:r>
                        <a:rPr sz="1400" dirty="0"/>
                        <a:t> &amp; α</a:t>
                      </a:r>
                      <a:r>
                        <a:rPr sz="1400" dirty="0" err="1"/>
                        <a:t>νάλυση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σεν</a:t>
                      </a:r>
                      <a:r>
                        <a:rPr sz="1400" dirty="0"/>
                        <a:t>αρίων για το </a:t>
                      </a:r>
                      <a:r>
                        <a:rPr lang="el-GR" sz="1400" dirty="0"/>
                        <a:t>Πλέγμα </a:t>
                      </a:r>
                      <a:r>
                        <a:rPr sz="1400" dirty="0"/>
                        <a:t>WEFE </a:t>
                      </a: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767023"/>
                  </a:ext>
                </a:extLst>
              </a:tr>
              <a:tr h="236164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38" marR="59738" marT="0" marB="0"/>
                </a:tc>
                <a:tc>
                  <a:txBody>
                    <a:bodyPr/>
                    <a:lstStyle/>
                    <a:p>
                      <a:r>
                        <a:rPr sz="1400" b="0" i="0" dirty="0" err="1">
                          <a:latin typeface="Arial" panose="020B0604020202020204" pitchFamily="34" charset="0"/>
                        </a:rPr>
                        <a:t>NbS</a:t>
                      </a:r>
                      <a:r>
                        <a:rPr sz="1400" dirty="0"/>
                        <a:t> &amp; πα</a:t>
                      </a:r>
                      <a:r>
                        <a:rPr sz="1400" dirty="0" err="1"/>
                        <a:t>ρ</a:t>
                      </a:r>
                      <a:r>
                        <a:rPr sz="1400" dirty="0"/>
                        <a:t>α</a:t>
                      </a:r>
                      <a:r>
                        <a:rPr sz="1400" dirty="0" err="1"/>
                        <a:t>δοσι</a:t>
                      </a:r>
                      <a:r>
                        <a:rPr sz="1400" dirty="0"/>
                        <a:t>α</a:t>
                      </a:r>
                      <a:r>
                        <a:rPr sz="1400" dirty="0" err="1"/>
                        <a:t>κές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υδροτεχνολογίες</a:t>
                      </a:r>
                      <a:endParaRPr sz="1400" dirty="0"/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2988959"/>
                  </a:ext>
                </a:extLst>
              </a:tr>
              <a:tr h="236164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38" marR="59738" marT="0" marB="0"/>
                </a:tc>
                <a:tc>
                  <a:txBody>
                    <a:bodyPr/>
                    <a:lstStyle/>
                    <a:p>
                      <a:r>
                        <a:rPr sz="1400" b="0" i="0" dirty="0" err="1">
                          <a:latin typeface="Arial" panose="020B0604020202020204" pitchFamily="34" charset="0"/>
                        </a:rPr>
                        <a:t>Προσ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α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ρμογή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στην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κλιμ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α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τική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α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λλ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α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γή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&amp; WEFE Nexus</a:t>
                      </a: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5960551"/>
                  </a:ext>
                </a:extLst>
              </a:tr>
              <a:tr h="256126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38" marR="59738" marT="0" marB="0"/>
                </a:tc>
                <a:tc>
                  <a:txBody>
                    <a:bodyPr/>
                    <a:lstStyle/>
                    <a:p>
                      <a:r>
                        <a:rPr sz="1400" b="0" i="0" dirty="0">
                          <a:latin typeface="Arial" panose="020B0604020202020204" pitchFamily="34" charset="0"/>
                        </a:rPr>
                        <a:t>Π</a:t>
                      </a:r>
                      <a:r>
                        <a:rPr sz="1400" dirty="0"/>
                        <a:t>α</a:t>
                      </a:r>
                      <a:r>
                        <a:rPr sz="1400" dirty="0" err="1"/>
                        <a:t>ράγοντες</a:t>
                      </a:r>
                      <a:r>
                        <a:rPr sz="1400" dirty="0"/>
                        <a:t> π</a:t>
                      </a:r>
                      <a:r>
                        <a:rPr sz="1400" dirty="0" err="1"/>
                        <a:t>ου</a:t>
                      </a:r>
                      <a:r>
                        <a:rPr sz="1400" dirty="0"/>
                        <a:t> επ</a:t>
                      </a:r>
                      <a:r>
                        <a:rPr sz="1400" dirty="0" err="1"/>
                        <a:t>ιτρέ</a:t>
                      </a:r>
                      <a:r>
                        <a:rPr sz="1400" dirty="0"/>
                        <a:t>πουν το </a:t>
                      </a:r>
                      <a:r>
                        <a:rPr lang="el-GR" sz="1400" dirty="0"/>
                        <a:t>πλέγμα</a:t>
                      </a:r>
                      <a:r>
                        <a:rPr sz="1400" dirty="0"/>
                        <a:t>, πα</a:t>
                      </a:r>
                      <a:r>
                        <a:rPr sz="1400" dirty="0" err="1"/>
                        <a:t>ράγοντες</a:t>
                      </a:r>
                      <a:r>
                        <a:rPr sz="1400" dirty="0"/>
                        <a:t> α</a:t>
                      </a:r>
                      <a:r>
                        <a:rPr sz="1400" dirty="0" err="1"/>
                        <a:t>λλ</a:t>
                      </a:r>
                      <a:r>
                        <a:rPr sz="1400" dirty="0"/>
                        <a:t>αγής του </a:t>
                      </a:r>
                      <a:r>
                        <a:rPr lang="el-GR" sz="1400" dirty="0" err="1"/>
                        <a:t>πέγματος</a:t>
                      </a:r>
                      <a:r>
                        <a:rPr lang="el-GR" sz="1400" dirty="0"/>
                        <a:t> </a:t>
                      </a:r>
                      <a:r>
                        <a:rPr sz="1400" dirty="0"/>
                        <a:t> &amp; δείκτες βιωσιμότητας</a:t>
                      </a: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3549754"/>
                  </a:ext>
                </a:extLst>
              </a:tr>
              <a:tr h="236164">
                <a:tc rowSpan="6">
                  <a:txBody>
                    <a:bodyPr/>
                    <a:lstStyle/>
                    <a:p>
                      <a:r>
                        <a:rPr b="1" i="0" dirty="0" err="1">
                          <a:latin typeface="Arial" panose="020B0604020202020204" pitchFamily="34" charset="0"/>
                        </a:rPr>
                        <a:t>Συμ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βουλευτικές υπηρεσίες </a:t>
                      </a:r>
                      <a:r>
                        <a:rPr lang="el-GR" b="1" i="0" dirty="0">
                          <a:latin typeface="Arial" panose="020B0604020202020204" pitchFamily="34" charset="0"/>
                        </a:rPr>
                        <a:t>βάσει αναγκών (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κα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τό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πιν ζήτησης</a:t>
                      </a:r>
                      <a:r>
                        <a:rPr lang="en-US" b="1" i="0" dirty="0">
                          <a:latin typeface="Arial" panose="020B0604020202020204" pitchFamily="34" charset="0"/>
                        </a:rPr>
                        <a:t>)</a:t>
                      </a:r>
                      <a:endParaRPr b="1" i="0" dirty="0">
                        <a:latin typeface="Arial" panose="020B0604020202020204" pitchFamily="34" charset="0"/>
                      </a:endParaRPr>
                    </a:p>
                  </a:txBody>
                  <a:tcPr marL="59738" marR="59738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0CD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0" i="0" dirty="0" err="1">
                          <a:latin typeface="Arial" panose="020B0604020202020204" pitchFamily="34" charset="0"/>
                        </a:rPr>
                        <a:t>Πρ</a:t>
                      </a:r>
                      <a:r>
                        <a:rPr sz="1400" dirty="0"/>
                        <a:t>α</a:t>
                      </a:r>
                      <a:r>
                        <a:rPr sz="1400" dirty="0" err="1"/>
                        <a:t>κτικές</a:t>
                      </a:r>
                      <a:r>
                        <a:rPr sz="1400" dirty="0"/>
                        <a:t> β</a:t>
                      </a:r>
                      <a:r>
                        <a:rPr sz="1400" dirty="0" err="1"/>
                        <a:t>ιοοικονομί</a:t>
                      </a:r>
                      <a:r>
                        <a:rPr sz="1400" dirty="0"/>
                        <a:t>α</a:t>
                      </a:r>
                      <a:r>
                        <a:rPr sz="1400" dirty="0" err="1"/>
                        <a:t>ς</a:t>
                      </a:r>
                      <a:endParaRPr sz="1400" dirty="0"/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0295828"/>
                  </a:ext>
                </a:extLst>
              </a:tr>
              <a:tr h="236164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38" marR="59738" marT="0" marB="0"/>
                </a:tc>
                <a:tc>
                  <a:txBody>
                    <a:bodyPr/>
                    <a:lstStyle/>
                    <a:p>
                      <a:r>
                        <a:rPr sz="1400" b="0" i="0" dirty="0" err="1">
                          <a:latin typeface="Arial" panose="020B0604020202020204" pitchFamily="34" charset="0"/>
                        </a:rPr>
                        <a:t>Ψηφι</a:t>
                      </a:r>
                      <a:r>
                        <a:rPr sz="1400" dirty="0"/>
                        <a:t>α</a:t>
                      </a:r>
                      <a:r>
                        <a:rPr sz="1400" dirty="0" err="1"/>
                        <a:t>κή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γεωργί</a:t>
                      </a:r>
                      <a:r>
                        <a:rPr sz="1400" dirty="0"/>
                        <a:t>α &amp; α</a:t>
                      </a:r>
                      <a:r>
                        <a:rPr sz="1400" dirty="0" err="1"/>
                        <a:t>γρο</a:t>
                      </a:r>
                      <a:r>
                        <a:rPr sz="1400" dirty="0"/>
                        <a:t>β</a:t>
                      </a:r>
                      <a:r>
                        <a:rPr sz="1400" dirty="0" err="1"/>
                        <a:t>ολτ</a:t>
                      </a:r>
                      <a:r>
                        <a:rPr sz="1400" dirty="0"/>
                        <a:t>α</a:t>
                      </a:r>
                      <a:r>
                        <a:rPr sz="1400" dirty="0" err="1"/>
                        <a:t>ϊκά</a:t>
                      </a:r>
                      <a:endParaRPr sz="1400" dirty="0"/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9949233"/>
                  </a:ext>
                </a:extLst>
              </a:tr>
              <a:tr h="236164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38" marR="59738" marT="0" marB="0"/>
                </a:tc>
                <a:tc>
                  <a:txBody>
                    <a:bodyPr/>
                    <a:lstStyle/>
                    <a:p>
                      <a:r>
                        <a:rPr sz="1400" b="0" i="0" dirty="0" err="1">
                          <a:latin typeface="Arial" panose="020B0604020202020204" pitchFamily="34" charset="0"/>
                        </a:rPr>
                        <a:t>Ε</a:t>
                      </a:r>
                      <a:r>
                        <a:rPr sz="1400" dirty="0"/>
                        <a:t>π</a:t>
                      </a:r>
                      <a:r>
                        <a:rPr sz="1400" dirty="0" err="1"/>
                        <a:t>ιλογή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τεχνολογιών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γι</a:t>
                      </a:r>
                      <a:r>
                        <a:rPr sz="1400" dirty="0"/>
                        <a:t>α </a:t>
                      </a:r>
                      <a:r>
                        <a:rPr sz="1400" dirty="0" err="1"/>
                        <a:t>την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ε</a:t>
                      </a:r>
                      <a:r>
                        <a:rPr sz="1400" dirty="0"/>
                        <a:t>π</a:t>
                      </a:r>
                      <a:r>
                        <a:rPr sz="1400" dirty="0" err="1"/>
                        <a:t>εξεργ</a:t>
                      </a:r>
                      <a:r>
                        <a:rPr sz="1400" dirty="0"/>
                        <a:t>α</a:t>
                      </a:r>
                      <a:r>
                        <a:rPr sz="1400" dirty="0" err="1"/>
                        <a:t>σί</a:t>
                      </a:r>
                      <a:r>
                        <a:rPr sz="1400" dirty="0"/>
                        <a:t>α </a:t>
                      </a:r>
                      <a:r>
                        <a:rPr sz="1400" dirty="0" err="1"/>
                        <a:t>νερού</a:t>
                      </a:r>
                      <a:r>
                        <a:rPr sz="1400" dirty="0"/>
                        <a:t>/</a:t>
                      </a:r>
                      <a:r>
                        <a:rPr sz="1400" dirty="0" err="1"/>
                        <a:t>λυμάτων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με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τη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χρήση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NbS</a:t>
                      </a:r>
                      <a:endParaRPr sz="1400" dirty="0"/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9097213"/>
                  </a:ext>
                </a:extLst>
              </a:tr>
              <a:tr h="236164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59738" marR="59738" marT="0" marB="0"/>
                </a:tc>
                <a:tc>
                  <a:txBody>
                    <a:bodyPr/>
                    <a:lstStyle/>
                    <a:p>
                      <a:r>
                        <a:rPr sz="1400" b="0" i="0" dirty="0" err="1">
                          <a:latin typeface="Arial" panose="020B0604020202020204" pitchFamily="34" charset="0"/>
                        </a:rPr>
                        <a:t>Ζητήμ</a:t>
                      </a:r>
                      <a:r>
                        <a:rPr sz="1400" dirty="0"/>
                        <a:t>α</a:t>
                      </a:r>
                      <a:r>
                        <a:rPr sz="1400" dirty="0" err="1"/>
                        <a:t>τ</a:t>
                      </a:r>
                      <a:r>
                        <a:rPr sz="1400" dirty="0"/>
                        <a:t>α </a:t>
                      </a:r>
                      <a:r>
                        <a:rPr sz="1400" dirty="0" err="1"/>
                        <a:t>στον</a:t>
                      </a:r>
                      <a:r>
                        <a:rPr sz="1400" dirty="0"/>
                        <a:t> α</a:t>
                      </a:r>
                      <a:r>
                        <a:rPr sz="1400" dirty="0" err="1"/>
                        <a:t>γροτικό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τομέ</a:t>
                      </a:r>
                      <a:r>
                        <a:rPr sz="1400" dirty="0"/>
                        <a:t>α (</a:t>
                      </a:r>
                      <a:r>
                        <a:rPr sz="1400" dirty="0" err="1"/>
                        <a:t>ρύ</a:t>
                      </a:r>
                      <a:r>
                        <a:rPr sz="1400" dirty="0"/>
                        <a:t>πα</a:t>
                      </a:r>
                      <a:r>
                        <a:rPr sz="1400" dirty="0" err="1"/>
                        <a:t>νση</a:t>
                      </a:r>
                      <a:r>
                        <a:rPr sz="1400" dirty="0"/>
                        <a:t>, </a:t>
                      </a:r>
                      <a:r>
                        <a:rPr sz="1400" dirty="0" err="1"/>
                        <a:t>άρδευση</a:t>
                      </a:r>
                      <a:r>
                        <a:rPr sz="1400" dirty="0"/>
                        <a:t>, …)</a:t>
                      </a: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565943"/>
                  </a:ext>
                </a:extLst>
              </a:tr>
              <a:tr h="2361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400" b="0" i="0" dirty="0">
                          <a:latin typeface="Arial" panose="020B0604020202020204" pitchFamily="34" charset="0"/>
                        </a:rPr>
                        <a:t>Α</a:t>
                      </a:r>
                      <a:r>
                        <a:rPr sz="1400" dirty="0"/>
                        <a:t>π</a:t>
                      </a:r>
                      <a:r>
                        <a:rPr sz="1400" dirty="0" err="1"/>
                        <a:t>οδοτικότητ</a:t>
                      </a:r>
                      <a:r>
                        <a:rPr sz="1400" dirty="0"/>
                        <a:t>α </a:t>
                      </a:r>
                      <a:r>
                        <a:rPr lang="el-GR" sz="1400" dirty="0"/>
                        <a:t> (διαχείρισης) </a:t>
                      </a:r>
                      <a:r>
                        <a:rPr sz="1400" dirty="0"/>
                        <a:t>π</a:t>
                      </a:r>
                      <a:r>
                        <a:rPr sz="1400" dirty="0" err="1"/>
                        <a:t>όρων</a:t>
                      </a:r>
                      <a:r>
                        <a:rPr sz="1400" dirty="0"/>
                        <a:t> (</a:t>
                      </a:r>
                      <a:r>
                        <a:rPr sz="1400" dirty="0" err="1"/>
                        <a:t>ενέργει</a:t>
                      </a:r>
                      <a:r>
                        <a:rPr sz="1400" dirty="0"/>
                        <a:t>α και νερό)</a:t>
                      </a:r>
                      <a:r>
                        <a:rPr lang="en-US" sz="1400" dirty="0"/>
                        <a:t> </a:t>
                      </a:r>
                      <a:endParaRPr sz="1400" dirty="0"/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4284181"/>
                  </a:ext>
                </a:extLst>
              </a:tr>
              <a:tr h="2361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400" b="0" i="0" dirty="0" err="1">
                          <a:latin typeface="Arial" panose="020B0604020202020204" pitchFamily="34" charset="0"/>
                        </a:rPr>
                        <a:t>Σενάρι</a:t>
                      </a:r>
                      <a:r>
                        <a:rPr sz="1400" dirty="0"/>
                        <a:t>α </a:t>
                      </a:r>
                      <a:r>
                        <a:rPr sz="1400" dirty="0" err="1"/>
                        <a:t>κλιμ</a:t>
                      </a:r>
                      <a:r>
                        <a:rPr sz="1400" dirty="0"/>
                        <a:t>α</a:t>
                      </a:r>
                      <a:r>
                        <a:rPr sz="1400" dirty="0" err="1"/>
                        <a:t>τικής</a:t>
                      </a:r>
                      <a:r>
                        <a:rPr sz="1400" dirty="0"/>
                        <a:t> α</a:t>
                      </a:r>
                      <a:r>
                        <a:rPr sz="1400" dirty="0" err="1"/>
                        <a:t>λλ</a:t>
                      </a:r>
                      <a:r>
                        <a:rPr sz="1400" dirty="0"/>
                        <a:t>α</a:t>
                      </a:r>
                      <a:r>
                        <a:rPr sz="1400" dirty="0" err="1"/>
                        <a:t>γής</a:t>
                      </a:r>
                      <a:endParaRPr sz="1400" dirty="0"/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822864"/>
                  </a:ext>
                </a:extLst>
              </a:tr>
              <a:tr h="269334">
                <a:tc rowSpan="4">
                  <a:txBody>
                    <a:bodyPr/>
                    <a:lstStyle/>
                    <a:p>
                      <a:r>
                        <a:rPr b="1" i="0" dirty="0" err="1">
                          <a:latin typeface="Arial" panose="020B0604020202020204" pitchFamily="34" charset="0"/>
                        </a:rPr>
                        <a:t>Πρόσ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βαση σε τεχνικές </a:t>
                      </a:r>
                      <a:r>
                        <a:rPr lang="el-GR" b="1" i="0" dirty="0" err="1">
                          <a:latin typeface="Arial" panose="020B0604020202020204" pitchFamily="34" charset="0"/>
                        </a:rPr>
                        <a:t>συνό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ψεις</a:t>
                      </a:r>
                      <a:r>
                        <a:rPr lang="el-GR" b="1" i="0" dirty="0">
                          <a:latin typeface="Arial" panose="020B0604020202020204" pitchFamily="34" charset="0"/>
                        </a:rPr>
                        <a:t>,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ενημερωτικά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δελτί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α και εκθέσεις</a:t>
                      </a:r>
                    </a:p>
                  </a:txBody>
                  <a:tcPr marL="59738" marR="59738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0CD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0" i="0" dirty="0" err="1">
                          <a:latin typeface="Arial" panose="020B0604020202020204" pitchFamily="34" charset="0"/>
                        </a:rPr>
                        <a:t>Τεχνικές</a:t>
                      </a:r>
                      <a:r>
                        <a:rPr sz="1400" dirty="0"/>
                        <a:t> </a:t>
                      </a:r>
                      <a:r>
                        <a:rPr lang="el-GR" sz="1400" dirty="0" err="1"/>
                        <a:t>συνό</a:t>
                      </a:r>
                      <a:r>
                        <a:rPr sz="1400" dirty="0" err="1"/>
                        <a:t>ψεις</a:t>
                      </a:r>
                      <a:r>
                        <a:rPr sz="1400" dirty="0"/>
                        <a:t> (</a:t>
                      </a:r>
                      <a:r>
                        <a:rPr sz="1400" dirty="0" err="1"/>
                        <a:t>δι</a:t>
                      </a:r>
                      <a:r>
                        <a:rPr sz="1400" dirty="0"/>
                        <a:t>αθέσιμες </a:t>
                      </a:r>
                      <a:r>
                        <a:rPr lang="el-GR" sz="1400" dirty="0"/>
                        <a:t>εκθέσεις </a:t>
                      </a:r>
                      <a:r>
                        <a:rPr sz="1400" dirty="0"/>
                        <a:t>ανα</a:t>
                      </a:r>
                      <a:r>
                        <a:rPr sz="1400" dirty="0" err="1"/>
                        <a:t>φορ</a:t>
                      </a:r>
                      <a:r>
                        <a:rPr lang="el-GR" sz="1400" dirty="0"/>
                        <a:t>ά</a:t>
                      </a:r>
                      <a:r>
                        <a:rPr sz="1400" dirty="0"/>
                        <a:t>ς για τα κύρια έγγραφα σε 6 γλώσσες: EN, SP, IT, FR, GR, AR).</a:t>
                      </a: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0960786"/>
                  </a:ext>
                </a:extLst>
              </a:tr>
              <a:tr h="2361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400" b="0" i="0" dirty="0" err="1">
                          <a:latin typeface="Arial" panose="020B0604020202020204" pitchFamily="34" charset="0"/>
                        </a:rPr>
                        <a:t>Ενημερωτικά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δελτί</a:t>
                      </a:r>
                      <a:r>
                        <a:rPr sz="1400" dirty="0"/>
                        <a:t>α,</a:t>
                      </a: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879642"/>
                  </a:ext>
                </a:extLst>
              </a:tr>
              <a:tr h="2361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400" b="0" i="0" dirty="0">
                          <a:latin typeface="Arial" panose="020B0604020202020204" pitchFamily="34" charset="0"/>
                        </a:rPr>
                        <a:t>Σ</a:t>
                      </a:r>
                      <a:r>
                        <a:rPr lang="el-GR" sz="1400" b="0" i="0" dirty="0" err="1">
                          <a:latin typeface="Arial" panose="020B0604020202020204" pitchFamily="34" charset="0"/>
                        </a:rPr>
                        <a:t>υνοπτικές</a:t>
                      </a:r>
                      <a:r>
                        <a:rPr lang="el-GR" sz="1400" b="0" i="0" dirty="0">
                          <a:latin typeface="Arial" panose="020B0604020202020204" pitchFamily="34" charset="0"/>
                        </a:rPr>
                        <a:t> εκθέσεις κατευθυντήριων γραμμών</a:t>
                      </a:r>
                      <a:endParaRPr sz="1400" dirty="0"/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7543173"/>
                  </a:ext>
                </a:extLst>
              </a:tr>
              <a:tr h="2361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400" b="0" i="0" dirty="0" err="1">
                          <a:latin typeface="Arial" panose="020B0604020202020204" pitchFamily="34" charset="0"/>
                        </a:rPr>
                        <a:t>Βρ</a:t>
                      </a:r>
                      <a:r>
                        <a:rPr sz="1400" dirty="0"/>
                        <a:t>αβείο αναγν</a:t>
                      </a:r>
                      <a:r>
                        <a:rPr lang="el-GR" sz="1400" dirty="0" err="1"/>
                        <a:t>ώρισης</a:t>
                      </a:r>
                      <a:r>
                        <a:rPr lang="el-GR" sz="1400" dirty="0"/>
                        <a:t> </a:t>
                      </a:r>
                      <a:r>
                        <a:rPr sz="1400" dirty="0"/>
                        <a:t> κα</a:t>
                      </a:r>
                      <a:r>
                        <a:rPr sz="1400" dirty="0" err="1"/>
                        <a:t>λύτερ</a:t>
                      </a:r>
                      <a:r>
                        <a:rPr lang="el-GR" sz="1400" dirty="0"/>
                        <a:t>ων </a:t>
                      </a:r>
                      <a:r>
                        <a:rPr sz="1400" dirty="0"/>
                        <a:t> π</a:t>
                      </a:r>
                      <a:r>
                        <a:rPr sz="1400" dirty="0" err="1"/>
                        <a:t>ρωτο</a:t>
                      </a:r>
                      <a:r>
                        <a:rPr sz="1400" dirty="0"/>
                        <a:t>βουλ</a:t>
                      </a:r>
                      <a:r>
                        <a:rPr lang="el-GR" sz="1400" dirty="0"/>
                        <a:t>ιών </a:t>
                      </a:r>
                      <a:r>
                        <a:rPr sz="1400" dirty="0"/>
                        <a:t> για το </a:t>
                      </a:r>
                      <a:r>
                        <a:rPr lang="el-GR" sz="1400" dirty="0"/>
                        <a:t>πλέγμα </a:t>
                      </a:r>
                      <a:r>
                        <a:rPr lang="en-US" sz="1400" dirty="0"/>
                        <a:t>W</a:t>
                      </a:r>
                      <a:r>
                        <a:rPr sz="1400" dirty="0"/>
                        <a:t>EFE </a:t>
                      </a: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4181807"/>
                  </a:ext>
                </a:extLst>
              </a:tr>
              <a:tr h="277602">
                <a:tc rowSpan="3">
                  <a:txBody>
                    <a:bodyPr/>
                    <a:lstStyle/>
                    <a:p>
                      <a:r>
                        <a:rPr b="1" i="0" dirty="0" err="1">
                          <a:latin typeface="Arial" panose="020B0604020202020204" pitchFamily="34" charset="0"/>
                        </a:rPr>
                        <a:t>Ευκ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αιρίες δικτύωσης &amp; </a:t>
                      </a:r>
                      <a:r>
                        <a:rPr lang="el-GR" b="1" i="0" dirty="0">
                          <a:latin typeface="Arial" panose="020B0604020202020204" pitchFamily="34" charset="0"/>
                        </a:rPr>
                        <a:t>συμμετοχή σε (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κοινές</a:t>
                      </a:r>
                      <a:r>
                        <a:rPr lang="el-GR" b="1" i="0" dirty="0">
                          <a:latin typeface="Arial" panose="020B0604020202020204" pitchFamily="34" charset="0"/>
                        </a:rPr>
                        <a:t>)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δράσεις</a:t>
                      </a:r>
                      <a:endParaRPr b="1" i="0" dirty="0">
                        <a:latin typeface="Arial" panose="020B0604020202020204" pitchFamily="34" charset="0"/>
                      </a:endParaRPr>
                    </a:p>
                  </a:txBody>
                  <a:tcPr marL="59738" marR="59738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0CD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0" i="0" dirty="0" err="1">
                          <a:latin typeface="Arial" panose="020B0604020202020204" pitchFamily="34" charset="0"/>
                        </a:rPr>
                        <a:t>Μείνετε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ενημερωμένοι</a:t>
                      </a:r>
                      <a:r>
                        <a:rPr sz="1400" dirty="0"/>
                        <a:t>: </a:t>
                      </a:r>
                      <a:r>
                        <a:rPr sz="1400" dirty="0" err="1"/>
                        <a:t>συνέδρι</a:t>
                      </a:r>
                      <a:r>
                        <a:rPr sz="1400" dirty="0"/>
                        <a:t>α / </a:t>
                      </a:r>
                      <a:r>
                        <a:rPr sz="1400" dirty="0" err="1"/>
                        <a:t>εργ</a:t>
                      </a:r>
                      <a:r>
                        <a:rPr sz="1400" dirty="0"/>
                        <a:t>α</a:t>
                      </a:r>
                      <a:r>
                        <a:rPr sz="1400" dirty="0" err="1"/>
                        <a:t>στήρι</a:t>
                      </a:r>
                      <a:r>
                        <a:rPr sz="1400" dirty="0"/>
                        <a:t>α / </a:t>
                      </a:r>
                      <a:r>
                        <a:rPr sz="1400" dirty="0" err="1"/>
                        <a:t>δι</a:t>
                      </a:r>
                      <a:r>
                        <a:rPr sz="1400" dirty="0"/>
                        <a:t>α</a:t>
                      </a:r>
                      <a:r>
                        <a:rPr sz="1400" dirty="0" err="1"/>
                        <a:t>δικτυ</a:t>
                      </a:r>
                      <a:r>
                        <a:rPr sz="1400" dirty="0"/>
                        <a:t>α</a:t>
                      </a:r>
                      <a:r>
                        <a:rPr sz="1400" dirty="0" err="1"/>
                        <a:t>κά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σεμινάρι</a:t>
                      </a:r>
                      <a:r>
                        <a:rPr sz="1400" dirty="0"/>
                        <a:t>α / </a:t>
                      </a:r>
                      <a:r>
                        <a:rPr sz="1400" dirty="0" err="1"/>
                        <a:t>δι</a:t>
                      </a:r>
                      <a:r>
                        <a:rPr sz="1400" dirty="0"/>
                        <a:t>α</a:t>
                      </a:r>
                      <a:r>
                        <a:rPr sz="1400" dirty="0" err="1"/>
                        <a:t>δικτυ</a:t>
                      </a:r>
                      <a:r>
                        <a:rPr sz="1400" dirty="0"/>
                        <a:t>α</a:t>
                      </a:r>
                      <a:r>
                        <a:rPr sz="1400" dirty="0" err="1"/>
                        <a:t>κά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φόρουμ</a:t>
                      </a:r>
                      <a:r>
                        <a:rPr sz="1400" dirty="0"/>
                        <a:t> &amp; </a:t>
                      </a:r>
                      <a:r>
                        <a:rPr sz="1400" dirty="0" err="1"/>
                        <a:t>ομάδες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συζήτησης</a:t>
                      </a:r>
                      <a:endParaRPr sz="1400" dirty="0"/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3440659"/>
                  </a:ext>
                </a:extLst>
              </a:tr>
              <a:tr h="24147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400" b="0" i="0" dirty="0" err="1">
                          <a:latin typeface="Arial" panose="020B0604020202020204" pitchFamily="34" charset="0"/>
                        </a:rPr>
                        <a:t>Αντ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α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λλ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α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γή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γνώσης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κ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α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ι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εμ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π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ειρί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α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ς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σχετικά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με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την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π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ροσέγγιση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WEFE-NEXUS</a:t>
                      </a: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8954500"/>
                  </a:ext>
                </a:extLst>
              </a:tr>
              <a:tr h="24147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400" b="0" i="0" dirty="0" err="1">
                          <a:latin typeface="Arial" panose="020B0604020202020204" pitchFamily="34" charset="0"/>
                        </a:rPr>
                        <a:t>Πρόσ</a:t>
                      </a:r>
                      <a:r>
                        <a:rPr sz="1400" dirty="0"/>
                        <a:t>βαση σε λύσεις από παρόμοιο τομέα/</a:t>
                      </a:r>
                      <a:r>
                        <a:rPr lang="el-GR" sz="1400" dirty="0"/>
                        <a:t>περιοχές με παρόμοιες </a:t>
                      </a:r>
                      <a:r>
                        <a:rPr sz="1400" dirty="0" err="1"/>
                        <a:t>κλιμ</a:t>
                      </a:r>
                      <a:r>
                        <a:rPr sz="1400" dirty="0"/>
                        <a:t>ατικ</a:t>
                      </a:r>
                      <a:r>
                        <a:rPr lang="el-GR" sz="1400" dirty="0" err="1"/>
                        <a:t>ές</a:t>
                      </a:r>
                      <a:r>
                        <a:rPr lang="el-GR" sz="1400" dirty="0"/>
                        <a:t> </a:t>
                      </a:r>
                      <a:r>
                        <a:rPr sz="1400" dirty="0"/>
                        <a:t> </a:t>
                      </a:r>
                      <a:r>
                        <a:rPr lang="el-GR" sz="1400" dirty="0"/>
                        <a:t>συνθήκες</a:t>
                      </a:r>
                      <a:endParaRPr sz="1400" dirty="0"/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381863"/>
                  </a:ext>
                </a:extLst>
              </a:tr>
            </a:tbl>
          </a:graphicData>
        </a:graphic>
      </p:graphicFrame>
      <p:sp>
        <p:nvSpPr>
          <p:cNvPr id="18" name="CuadroTexto 17">
            <a:extLst>
              <a:ext uri="{FF2B5EF4-FFF2-40B4-BE49-F238E27FC236}">
                <a16:creationId xmlns:a16="http://schemas.microsoft.com/office/drawing/2014/main" id="{0D986D8B-B4B7-DE62-2C34-19F596843473}"/>
              </a:ext>
            </a:extLst>
          </p:cNvPr>
          <p:cNvSpPr txBox="1"/>
          <p:nvPr/>
        </p:nvSpPr>
        <p:spPr>
          <a:xfrm>
            <a:off x="7069874" y="689489"/>
            <a:ext cx="48052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dirty="0" err="1">
                <a:latin typeface="Arial" panose="020B0604020202020204" pitchFamily="34" charset="0"/>
              </a:rPr>
              <a:t>Πλεονεκτήμ</a:t>
            </a:r>
            <a:r>
              <a:rPr b="1" dirty="0">
                <a:latin typeface="Arial" panose="020B0604020202020204" pitchFamily="34" charset="0"/>
              </a:rPr>
              <a:t>α</a:t>
            </a:r>
            <a:r>
              <a:rPr b="1" dirty="0" err="1">
                <a:latin typeface="Arial" panose="020B0604020202020204" pitchFamily="34" charset="0"/>
              </a:rPr>
              <a:t>τ</a:t>
            </a:r>
            <a:r>
              <a:rPr b="1" dirty="0">
                <a:latin typeface="Arial" panose="020B0604020202020204" pitchFamily="34" charset="0"/>
              </a:rPr>
              <a:t>α </a:t>
            </a:r>
            <a:r>
              <a:rPr b="1" dirty="0" err="1">
                <a:latin typeface="Arial" panose="020B0604020202020204" pitchFamily="34" charset="0"/>
              </a:rPr>
              <a:t>της</a:t>
            </a:r>
            <a:r>
              <a:rPr b="1" dirty="0">
                <a:latin typeface="Arial" panose="020B0604020202020204" pitchFamily="34" charset="0"/>
              </a:rPr>
              <a:t> </a:t>
            </a:r>
            <a:r>
              <a:rPr b="1" dirty="0" err="1">
                <a:latin typeface="Arial" panose="020B0604020202020204" pitchFamily="34" charset="0"/>
              </a:rPr>
              <a:t>συμμετοχής</a:t>
            </a:r>
            <a:r>
              <a:rPr b="1" dirty="0">
                <a:latin typeface="Arial" panose="020B0604020202020204" pitchFamily="34" charset="0"/>
              </a:rPr>
              <a:t> </a:t>
            </a:r>
            <a:r>
              <a:rPr b="1" dirty="0" err="1">
                <a:latin typeface="Arial" panose="020B0604020202020204" pitchFamily="34" charset="0"/>
              </a:rPr>
              <a:t>στη</a:t>
            </a:r>
            <a:r>
              <a:rPr b="1" dirty="0">
                <a:latin typeface="Arial" panose="020B0604020202020204" pitchFamily="34" charset="0"/>
              </a:rPr>
              <a:t> SHP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3">
            <a:extLst>
              <a:ext uri="{FF2B5EF4-FFF2-40B4-BE49-F238E27FC236}">
                <a16:creationId xmlns:a16="http://schemas.microsoft.com/office/drawing/2014/main" id="{86F4A618-868F-4EF5-6BE9-1E4DB722F2F6}"/>
              </a:ext>
            </a:extLst>
          </p:cNvPr>
          <p:cNvSpPr/>
          <p:nvPr/>
        </p:nvSpPr>
        <p:spPr>
          <a:xfrm>
            <a:off x="6741849" y="11151"/>
            <a:ext cx="5262980" cy="459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sz="2400" b="1" dirty="0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WP2 – </a:t>
            </a:r>
            <a:r>
              <a:rPr sz="2400" b="1" dirty="0" err="1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Πλ</a:t>
            </a:r>
            <a:r>
              <a:rPr sz="2400" b="1" dirty="0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α</a:t>
            </a:r>
            <a:r>
              <a:rPr sz="2400" b="1" dirty="0" err="1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τφόρμ</a:t>
            </a:r>
            <a:r>
              <a:rPr sz="2400" b="1" dirty="0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α </a:t>
            </a:r>
            <a:r>
              <a:rPr sz="2400" b="1" dirty="0" err="1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ενδι</a:t>
            </a:r>
            <a:r>
              <a:rPr sz="2400" b="1" dirty="0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α</a:t>
            </a:r>
            <a:r>
              <a:rPr sz="2400" b="1" dirty="0" err="1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φερομένων</a:t>
            </a:r>
            <a:endParaRPr lang="es-419" sz="2400" b="1" dirty="0">
              <a:solidFill>
                <a:srgbClr val="5CB955"/>
              </a:solidFill>
              <a:latin typeface="Trebuchet MS" panose="020B070302020209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22979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01CDE20-601C-00E5-2F6A-71231E1D3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57333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109E245-06B5-BE63-16BB-382A197DA8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985" b="57005"/>
          <a:stretch/>
        </p:blipFill>
        <p:spPr>
          <a:xfrm>
            <a:off x="1" y="-1"/>
            <a:ext cx="1192696" cy="573339"/>
          </a:xfrm>
          <a:prstGeom prst="rect">
            <a:avLst/>
          </a:prstGeom>
        </p:spPr>
      </p:pic>
      <p:sp>
        <p:nvSpPr>
          <p:cNvPr id="12" name="Rounded Rectangle 20">
            <a:extLst>
              <a:ext uri="{FF2B5EF4-FFF2-40B4-BE49-F238E27FC236}">
                <a16:creationId xmlns:a16="http://schemas.microsoft.com/office/drawing/2014/main" id="{5489C6F1-7E67-5EBF-F92E-E7792E618184}"/>
              </a:ext>
            </a:extLst>
          </p:cNvPr>
          <p:cNvSpPr/>
          <p:nvPr/>
        </p:nvSpPr>
        <p:spPr>
          <a:xfrm>
            <a:off x="596349" y="695954"/>
            <a:ext cx="7106477" cy="362867"/>
          </a:xfrm>
          <a:prstGeom prst="roundRect">
            <a:avLst/>
          </a:prstGeom>
          <a:solidFill>
            <a:srgbClr val="49A166">
              <a:alpha val="54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defTabSz="1651000" latinLnBrk="1" hangingPunct="0"/>
            <a:r>
              <a:rPr lang="el-GR" b="1" dirty="0">
                <a:solidFill>
                  <a:schemeClr val="bg1"/>
                </a:solidFill>
                <a:latin typeface="Arial" panose="020B0604020202020204" pitchFamily="34" charset="0"/>
              </a:rPr>
              <a:t>Ενίσχυση δικτύωσης και δημιουργίας συνεργατικών φορέων</a:t>
            </a:r>
          </a:p>
          <a:p>
            <a:pPr defTabSz="1651000" latinLnBrk="1" hangingPunct="0"/>
            <a:endParaRPr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BD85EDF8-0B69-B659-BFCC-72E7E020AD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823389"/>
              </p:ext>
            </p:extLst>
          </p:nvPr>
        </p:nvGraphicFramePr>
        <p:xfrm>
          <a:off x="596349" y="1442696"/>
          <a:ext cx="11278772" cy="5022383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596827">
                  <a:extLst>
                    <a:ext uri="{9D8B030D-6E8A-4147-A177-3AD203B41FA5}">
                      <a16:colId xmlns:a16="http://schemas.microsoft.com/office/drawing/2014/main" val="4177795972"/>
                    </a:ext>
                  </a:extLst>
                </a:gridCol>
                <a:gridCol w="7681945">
                  <a:extLst>
                    <a:ext uri="{9D8B030D-6E8A-4147-A177-3AD203B41FA5}">
                      <a16:colId xmlns:a16="http://schemas.microsoft.com/office/drawing/2014/main" val="360596255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b="1" i="0" dirty="0" err="1">
                          <a:latin typeface="Arial" panose="020B0604020202020204" pitchFamily="34" charset="0"/>
                        </a:rPr>
                        <a:t>Α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π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οτελέσμ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α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τ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α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του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SureNexus</a:t>
                      </a:r>
                      <a:endParaRPr b="1" i="0" dirty="0">
                        <a:latin typeface="Arial" panose="020B0604020202020204" pitchFamily="34" charset="0"/>
                      </a:endParaRPr>
                    </a:p>
                  </a:txBody>
                  <a:tcPr marL="59738" marR="59738" marT="0" marB="0">
                    <a:solidFill>
                      <a:srgbClr val="0091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b="1" i="0" dirty="0" err="1">
                          <a:latin typeface="Arial" panose="020B0604020202020204" pitchFamily="34" charset="0"/>
                        </a:rPr>
                        <a:t>Πρόσ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βα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ση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στ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α απ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οτελέσμ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α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τ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α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γι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α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τ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α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μέλη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της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SHP</a:t>
                      </a:r>
                    </a:p>
                  </a:txBody>
                  <a:tcPr marL="59738" marR="59738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174698"/>
                  </a:ext>
                </a:extLst>
              </a:tr>
              <a:tr h="298101">
                <a:tc rowSpan="3">
                  <a:txBody>
                    <a:bodyPr/>
                    <a:lstStyle/>
                    <a:p>
                      <a:r>
                        <a:rPr b="1" i="0" dirty="0" err="1">
                          <a:latin typeface="Arial" panose="020B0604020202020204" pitchFamily="34" charset="0"/>
                        </a:rPr>
                        <a:t>Συνεχής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εκ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πα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ίδευση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κ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α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ι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α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νά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π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τυξη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ικ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α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νοτήτων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(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γενικά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&amp;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εξειδικευμέν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α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μ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α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θήμ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α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τ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α)</a:t>
                      </a:r>
                    </a:p>
                  </a:txBody>
                  <a:tcPr marL="59738" marR="59738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0CD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600" b="0" i="0" dirty="0" err="1">
                          <a:latin typeface="Arial" panose="020B0604020202020204" pitchFamily="34" charset="0"/>
                        </a:rPr>
                        <a:t>Πρόσ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βαση σε εργαστήρια / συνέδρια (</a:t>
                      </a:r>
                      <a:r>
                        <a:rPr lang="el-GR" sz="1600" b="0" i="0" dirty="0">
                          <a:latin typeface="Arial" panose="020B0604020202020204" pitchFamily="34" charset="0"/>
                        </a:rPr>
                        <a:t>προνομιακό κόστος συμμετοχής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9419166"/>
                  </a:ext>
                </a:extLst>
              </a:tr>
              <a:tr h="2600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 b="0" i="0" dirty="0" err="1">
                          <a:latin typeface="Arial" panose="020B0604020202020204" pitchFamily="34" charset="0"/>
                        </a:rPr>
                        <a:t>Πρόσ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βαση σε </a:t>
                      </a:r>
                      <a:r>
                        <a:rPr lang="el-GR" sz="1600" b="0" i="0" dirty="0">
                          <a:latin typeface="Arial" panose="020B0604020202020204" pitchFamily="34" charset="0"/>
                        </a:rPr>
                        <a:t>επιμορφωτικό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υλικό</a:t>
                      </a:r>
                      <a:endParaRPr sz="1600" b="0" i="0" dirty="0">
                        <a:latin typeface="Arial" panose="020B0604020202020204" pitchFamily="34" charset="0"/>
                      </a:endParaRP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6930386"/>
                  </a:ext>
                </a:extLst>
              </a:tr>
              <a:tr h="30668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 b="0" i="0" dirty="0" err="1">
                          <a:latin typeface="Arial" panose="020B0604020202020204" pitchFamily="34" charset="0"/>
                        </a:rPr>
                        <a:t>Αν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α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γνωρισμένη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π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ιστο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π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οίηση</a:t>
                      </a:r>
                      <a:endParaRPr sz="1600" b="0" i="0" dirty="0">
                        <a:latin typeface="Arial" panose="020B0604020202020204" pitchFamily="34" charset="0"/>
                      </a:endParaRP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6667975"/>
                  </a:ext>
                </a:extLst>
              </a:tr>
              <a:tr h="260092">
                <a:tc rowSpan="2">
                  <a:txBody>
                    <a:bodyPr/>
                    <a:lstStyle/>
                    <a:p>
                      <a:r>
                        <a:rPr b="1" i="0" dirty="0" err="1">
                          <a:latin typeface="Arial" panose="020B0604020202020204" pitchFamily="34" charset="0"/>
                        </a:rPr>
                        <a:t>Συμ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βουλευτικές υπηρεσίες </a:t>
                      </a:r>
                      <a:r>
                        <a:rPr lang="el-GR" b="1" i="0" dirty="0">
                          <a:latin typeface="Arial" panose="020B0604020202020204" pitchFamily="34" charset="0"/>
                        </a:rPr>
                        <a:t>βάσει αναγκών (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κα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τό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πιν ζήτησης</a:t>
                      </a:r>
                      <a:r>
                        <a:rPr lang="el-GR" b="1" i="0" dirty="0">
                          <a:latin typeface="Arial" panose="020B0604020202020204" pitchFamily="34" charset="0"/>
                        </a:rPr>
                        <a:t>)</a:t>
                      </a:r>
                      <a:endParaRPr b="1" i="0" dirty="0">
                        <a:latin typeface="Arial" panose="020B0604020202020204" pitchFamily="34" charset="0"/>
                      </a:endParaRPr>
                    </a:p>
                  </a:txBody>
                  <a:tcPr marL="59738" marR="59738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0CD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600" b="0" i="0" dirty="0">
                          <a:latin typeface="Arial" panose="020B0604020202020204" pitchFamily="34" charset="0"/>
                        </a:rPr>
                        <a:t>4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δωρεάν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συμ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βουλ</a:t>
                      </a:r>
                      <a:r>
                        <a:rPr lang="el-GR" sz="1600" b="0" i="0" dirty="0" err="1">
                          <a:latin typeface="Arial" panose="020B0604020202020204" pitchFamily="34" charset="0"/>
                        </a:rPr>
                        <a:t>ευτικές</a:t>
                      </a:r>
                      <a:r>
                        <a:rPr lang="el-GR" sz="1600" b="0" i="0" dirty="0">
                          <a:latin typeface="Arial" panose="020B0604020202020204" pitchFamily="34" charset="0"/>
                        </a:rPr>
                        <a:t> συνεδρίες 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α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νά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οργ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ανισμό (ετησίως)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767023"/>
                  </a:ext>
                </a:extLst>
              </a:tr>
              <a:tr h="196120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38" marR="59738" marT="0" marB="0"/>
                </a:tc>
                <a:tc>
                  <a:txBody>
                    <a:bodyPr/>
                    <a:lstStyle/>
                    <a:p>
                      <a:r>
                        <a:rPr sz="1600" b="0" i="0" dirty="0">
                          <a:latin typeface="Arial" panose="020B0604020202020204" pitchFamily="34" charset="0"/>
                        </a:rPr>
                        <a:t>1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σενάριο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κλιμ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α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τικής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α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λλ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α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γής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α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νά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το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π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οθεσί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α (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ετησίως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2988959"/>
                  </a:ext>
                </a:extLst>
              </a:tr>
              <a:tr h="260092">
                <a:tc rowSpan="6">
                  <a:txBody>
                    <a:bodyPr/>
                    <a:lstStyle/>
                    <a:p>
                      <a:r>
                        <a:rPr lang="el-GR" b="1" i="0" dirty="0">
                          <a:latin typeface="Arial" panose="020B0604020202020204" pitchFamily="34" charset="0"/>
                        </a:rPr>
                        <a:t>Πρόσβαση σε τεχνικές συνόψεις, ενημερωτικά δελτία και εκθέσεις</a:t>
                      </a:r>
                    </a:p>
                  </a:txBody>
                  <a:tcPr marL="59738" marR="59738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0CD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600" b="0" i="0" dirty="0" err="1">
                          <a:latin typeface="Arial" panose="020B0604020202020204" pitchFamily="34" charset="0"/>
                        </a:rPr>
                        <a:t>Πρόσ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βαση σε τεχνικές </a:t>
                      </a:r>
                      <a:r>
                        <a:rPr lang="el-GR" sz="1600" b="0" i="0" dirty="0" err="1">
                          <a:latin typeface="Arial" panose="020B0604020202020204" pitchFamily="34" charset="0"/>
                        </a:rPr>
                        <a:t>συνό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ψεις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(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δι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αθέσιμες </a:t>
                      </a:r>
                      <a:r>
                        <a:rPr lang="el-GR" sz="1600" b="0" i="0" dirty="0">
                          <a:latin typeface="Arial" panose="020B0604020202020204" pitchFamily="34" charset="0"/>
                        </a:rPr>
                        <a:t>εκθέσεις 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ανα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φορ</a:t>
                      </a:r>
                      <a:r>
                        <a:rPr lang="el-GR" sz="1600" b="0" i="0" dirty="0">
                          <a:latin typeface="Arial" panose="020B0604020202020204" pitchFamily="34" charset="0"/>
                        </a:rPr>
                        <a:t>ά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ς για τα κύρια έγγραφα σε 6 γλώσσες: EN, SP, IT, FR, GR, AR).</a:t>
                      </a: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0295828"/>
                  </a:ext>
                </a:extLst>
              </a:tr>
              <a:tr h="260092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38" marR="59738" marT="0" marB="0"/>
                </a:tc>
                <a:tc>
                  <a:txBody>
                    <a:bodyPr/>
                    <a:lstStyle/>
                    <a:p>
                      <a:r>
                        <a:rPr sz="1600" b="0" i="0" dirty="0">
                          <a:latin typeface="Arial" panose="020B0604020202020204" pitchFamily="34" charset="0"/>
                        </a:rPr>
                        <a:t>1 </a:t>
                      </a:r>
                      <a:r>
                        <a:rPr lang="el-GR" sz="1600" b="0" i="0" dirty="0">
                          <a:latin typeface="Arial" panose="020B0604020202020204" pitchFamily="34" charset="0"/>
                        </a:rPr>
                        <a:t>έκθεση 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από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κάθε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DS (4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τομε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ακές αναφορές)</a:t>
                      </a: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9949233"/>
                  </a:ext>
                </a:extLst>
              </a:tr>
              <a:tr h="260092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38" marR="59738" marT="0" marB="0"/>
                </a:tc>
                <a:tc>
                  <a:txBody>
                    <a:bodyPr/>
                    <a:lstStyle/>
                    <a:p>
                      <a:r>
                        <a:rPr sz="1600" b="0" i="0" dirty="0">
                          <a:latin typeface="Arial" panose="020B0604020202020204" pitchFamily="34" charset="0"/>
                        </a:rPr>
                        <a:t>1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τεχνική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l-GR" sz="1600" b="0" i="0" dirty="0">
                          <a:latin typeface="Arial" panose="020B0604020202020204" pitchFamily="34" charset="0"/>
                        </a:rPr>
                        <a:t>έκθεση 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γι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α τα πλαστικά στη γεωργία (CTPC)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9097213"/>
                  </a:ext>
                </a:extLst>
              </a:tr>
              <a:tr h="260092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59738" marR="59738" marT="0" marB="0"/>
                </a:tc>
                <a:tc>
                  <a:txBody>
                    <a:bodyPr/>
                    <a:lstStyle/>
                    <a:p>
                      <a:r>
                        <a:rPr sz="1600" b="0" i="0" dirty="0">
                          <a:latin typeface="Arial" panose="020B0604020202020204" pitchFamily="34" charset="0"/>
                        </a:rPr>
                        <a:t>1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τεχνική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l-GR" sz="1600" b="0" i="0" dirty="0">
                          <a:latin typeface="Arial" panose="020B0604020202020204" pitchFamily="34" charset="0"/>
                        </a:rPr>
                        <a:t>έκθεση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γι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α τις NbS στη γεωργία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565943"/>
                  </a:ext>
                </a:extLst>
              </a:tr>
              <a:tr h="2600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 b="0" i="0" dirty="0">
                          <a:latin typeface="Arial" panose="020B0604020202020204" pitchFamily="34" charset="0"/>
                        </a:rPr>
                        <a:t>1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τεχνική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l-GR" sz="1600" b="0" i="0" dirty="0">
                          <a:latin typeface="Arial" panose="020B0604020202020204" pitchFamily="34" charset="0"/>
                        </a:rPr>
                        <a:t>έκθεση 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γι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α λύσεις βιοοικονομίας στη γεωργία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4284181"/>
                  </a:ext>
                </a:extLst>
              </a:tr>
              <a:tr h="2600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 b="0" i="0" dirty="0" err="1">
                          <a:latin typeface="Arial" panose="020B0604020202020204" pitchFamily="34" charset="0"/>
                        </a:rPr>
                        <a:t>Δωρεάν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π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ρόσ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βα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ση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γι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α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τ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α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εγγεγρ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α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μμέν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α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μέλη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σε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: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Ενημερωτικά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δελτί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α,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Αν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α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φορές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,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Περιλήψεις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,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Οδηγίες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,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Λευκές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Βί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β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λοι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, …</a:t>
                      </a: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822864"/>
                  </a:ext>
                </a:extLst>
              </a:tr>
              <a:tr h="296624">
                <a:tc rowSpan="3">
                  <a:txBody>
                    <a:bodyPr/>
                    <a:lstStyle/>
                    <a:p>
                      <a:r>
                        <a:rPr lang="el-GR" b="1" i="0" dirty="0">
                          <a:latin typeface="Arial" panose="020B0604020202020204" pitchFamily="34" charset="0"/>
                        </a:rPr>
                        <a:t>Ευκαιρίες δικτύωσης &amp; συμμετοχή σε (κοινές) δράσεις</a:t>
                      </a:r>
                    </a:p>
                  </a:txBody>
                  <a:tcPr marL="59738" marR="59738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0CD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600" b="0" i="0" dirty="0" err="1">
                          <a:latin typeface="Arial" panose="020B0604020202020204" pitchFamily="34" charset="0"/>
                        </a:rPr>
                        <a:t>Πρόσ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βα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ση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γι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α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τους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ετ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α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ίρους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στη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β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άση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600" b="0" i="0" err="1">
                          <a:latin typeface="Arial" panose="020B0604020202020204" pitchFamily="34" charset="0"/>
                        </a:rPr>
                        <a:t>δεδομένων</a:t>
                      </a:r>
                      <a:r>
                        <a:rPr sz="1600" b="0" i="0">
                          <a:latin typeface="Arial" panose="020B0604020202020204" pitchFamily="34" charset="0"/>
                        </a:rPr>
                        <a:t>  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(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SiProS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0960786"/>
                  </a:ext>
                </a:extLst>
              </a:tr>
              <a:tr h="2600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 b="0" i="0" dirty="0" err="1">
                          <a:latin typeface="Arial" panose="020B0604020202020204" pitchFamily="34" charset="0"/>
                        </a:rPr>
                        <a:t>Άμεση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εύκολη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π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ρόσ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βα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ση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στην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κοινότητ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α π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ρ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α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κτικών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WEFE Nexus</a:t>
                      </a: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879642"/>
                  </a:ext>
                </a:extLst>
              </a:tr>
              <a:tr h="396344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 b="0" i="0" dirty="0" err="1">
                          <a:latin typeface="Arial" panose="020B0604020202020204" pitchFamily="34" charset="0"/>
                        </a:rPr>
                        <a:t>Πρόσ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βα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ση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κ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α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ι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χρήση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της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β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άσης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δεδομένων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μελών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της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SHP</a:t>
                      </a: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7543173"/>
                  </a:ext>
                </a:extLst>
              </a:tr>
            </a:tbl>
          </a:graphicData>
        </a:graphic>
      </p:graphicFrame>
      <p:sp>
        <p:nvSpPr>
          <p:cNvPr id="18" name="CuadroTexto 17">
            <a:extLst>
              <a:ext uri="{FF2B5EF4-FFF2-40B4-BE49-F238E27FC236}">
                <a16:creationId xmlns:a16="http://schemas.microsoft.com/office/drawing/2014/main" id="{0D986D8B-B4B7-DE62-2C34-19F596843473}"/>
              </a:ext>
            </a:extLst>
          </p:cNvPr>
          <p:cNvSpPr txBox="1"/>
          <p:nvPr/>
        </p:nvSpPr>
        <p:spPr>
          <a:xfrm>
            <a:off x="7203688" y="689489"/>
            <a:ext cx="46714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dirty="0" err="1">
                <a:latin typeface="Arial" panose="020B0604020202020204" pitchFamily="34" charset="0"/>
              </a:rPr>
              <a:t>Πλεονεκτήμ</a:t>
            </a:r>
            <a:r>
              <a:rPr b="1" dirty="0">
                <a:latin typeface="Arial" panose="020B0604020202020204" pitchFamily="34" charset="0"/>
              </a:rPr>
              <a:t>α</a:t>
            </a:r>
            <a:r>
              <a:rPr b="1" dirty="0" err="1">
                <a:latin typeface="Arial" panose="020B0604020202020204" pitchFamily="34" charset="0"/>
              </a:rPr>
              <a:t>τ</a:t>
            </a:r>
            <a:r>
              <a:rPr b="1" dirty="0">
                <a:latin typeface="Arial" panose="020B0604020202020204" pitchFamily="34" charset="0"/>
              </a:rPr>
              <a:t>α </a:t>
            </a:r>
            <a:r>
              <a:rPr b="1" dirty="0" err="1">
                <a:latin typeface="Arial" panose="020B0604020202020204" pitchFamily="34" charset="0"/>
              </a:rPr>
              <a:t>της</a:t>
            </a:r>
            <a:r>
              <a:rPr b="1" dirty="0">
                <a:latin typeface="Arial" panose="020B0604020202020204" pitchFamily="34" charset="0"/>
              </a:rPr>
              <a:t> </a:t>
            </a:r>
            <a:r>
              <a:rPr b="1" dirty="0" err="1">
                <a:latin typeface="Arial" panose="020B0604020202020204" pitchFamily="34" charset="0"/>
              </a:rPr>
              <a:t>συμμετοχής</a:t>
            </a:r>
            <a:r>
              <a:rPr b="1" dirty="0">
                <a:latin typeface="Arial" panose="020B0604020202020204" pitchFamily="34" charset="0"/>
              </a:rPr>
              <a:t> </a:t>
            </a:r>
            <a:r>
              <a:rPr b="1" dirty="0" err="1">
                <a:latin typeface="Arial" panose="020B0604020202020204" pitchFamily="34" charset="0"/>
              </a:rPr>
              <a:t>στη</a:t>
            </a:r>
            <a:r>
              <a:rPr b="1" dirty="0">
                <a:latin typeface="Arial" panose="020B0604020202020204" pitchFamily="34" charset="0"/>
              </a:rPr>
              <a:t> SHP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3">
            <a:extLst>
              <a:ext uri="{FF2B5EF4-FFF2-40B4-BE49-F238E27FC236}">
                <a16:creationId xmlns:a16="http://schemas.microsoft.com/office/drawing/2014/main" id="{CFB1CF65-2AF0-75E8-B303-4B5BD771DFA0}"/>
              </a:ext>
            </a:extLst>
          </p:cNvPr>
          <p:cNvSpPr/>
          <p:nvPr/>
        </p:nvSpPr>
        <p:spPr>
          <a:xfrm>
            <a:off x="6741849" y="11151"/>
            <a:ext cx="5262980" cy="459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sz="2400" b="1" dirty="0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WP2 – </a:t>
            </a:r>
            <a:r>
              <a:rPr sz="2400" b="1" dirty="0" err="1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Πλ</a:t>
            </a:r>
            <a:r>
              <a:rPr sz="2400" b="1" dirty="0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α</a:t>
            </a:r>
            <a:r>
              <a:rPr sz="2400" b="1" dirty="0" err="1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τφόρμ</a:t>
            </a:r>
            <a:r>
              <a:rPr sz="2400" b="1" dirty="0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α </a:t>
            </a:r>
            <a:r>
              <a:rPr sz="2400" b="1" dirty="0" err="1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ενδι</a:t>
            </a:r>
            <a:r>
              <a:rPr sz="2400" b="1" dirty="0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α</a:t>
            </a:r>
            <a:r>
              <a:rPr sz="2400" b="1" dirty="0" err="1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φερομένων</a:t>
            </a:r>
            <a:endParaRPr lang="es-419" sz="2400" b="1" dirty="0">
              <a:solidFill>
                <a:srgbClr val="5CB955"/>
              </a:solidFill>
              <a:latin typeface="Trebuchet MS" panose="020B070302020209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61674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01CDE20-601C-00E5-2F6A-71231E1D3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57333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109E245-06B5-BE63-16BB-382A197DA8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985" b="57005"/>
          <a:stretch/>
        </p:blipFill>
        <p:spPr>
          <a:xfrm>
            <a:off x="1" y="-1"/>
            <a:ext cx="1192696" cy="573339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6E2B97BC-735D-B3BC-0138-84E8D4A977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689" y="2113535"/>
            <a:ext cx="10551477" cy="4274203"/>
          </a:xfrm>
          <a:prstGeom prst="rect">
            <a:avLst/>
          </a:prstGeom>
        </p:spPr>
      </p:pic>
      <p:sp>
        <p:nvSpPr>
          <p:cNvPr id="22" name="TextBox 10">
            <a:extLst>
              <a:ext uri="{FF2B5EF4-FFF2-40B4-BE49-F238E27FC236}">
                <a16:creationId xmlns:a16="http://schemas.microsoft.com/office/drawing/2014/main" id="{91A036B9-B0A7-CFDC-4DB5-26990298AA25}"/>
              </a:ext>
            </a:extLst>
          </p:cNvPr>
          <p:cNvSpPr txBox="1"/>
          <p:nvPr/>
        </p:nvSpPr>
        <p:spPr>
          <a:xfrm>
            <a:off x="330949" y="930264"/>
            <a:ext cx="51554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Η</a:t>
            </a:r>
            <a:r>
              <a:rPr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π</a:t>
            </a:r>
            <a:r>
              <a:rPr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λ</a:t>
            </a:r>
            <a:r>
              <a:rPr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α</a:t>
            </a:r>
            <a:r>
              <a:rPr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τφόρμ</a:t>
            </a:r>
            <a:r>
              <a:rPr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α </a:t>
            </a:r>
            <a:r>
              <a:rPr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σχεδιάστηκε</a:t>
            </a:r>
            <a:r>
              <a:rPr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κ</a:t>
            </a:r>
            <a:r>
              <a:rPr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α</a:t>
            </a:r>
            <a:r>
              <a:rPr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ι</a:t>
            </a:r>
            <a:r>
              <a:rPr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α</a:t>
            </a:r>
            <a:r>
              <a:rPr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ν</a:t>
            </a:r>
            <a:r>
              <a:rPr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απ</a:t>
            </a:r>
            <a:r>
              <a:rPr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τύχθηκε</a:t>
            </a:r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  <a:p>
            <a:r>
              <a:rPr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</a:t>
            </a:r>
            <a:endParaRPr lang="es-ES" sz="16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https://</a:t>
            </a:r>
            <a:r>
              <a:rPr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surenexus.eu</a:t>
            </a:r>
            <a:r>
              <a:rPr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/</a:t>
            </a:r>
            <a:r>
              <a:rPr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shp</a:t>
            </a:r>
            <a:r>
              <a:rPr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-map/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E9CA1DBB-AC12-5FC0-40F0-901FC2F58A89}"/>
              </a:ext>
            </a:extLst>
          </p:cNvPr>
          <p:cNvSpPr txBox="1"/>
          <p:nvPr/>
        </p:nvSpPr>
        <p:spPr>
          <a:xfrm>
            <a:off x="6095999" y="833279"/>
            <a:ext cx="58332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spcBef>
                <a:spcPts val="1400"/>
              </a:spcBef>
              <a:spcAft>
                <a:spcPts val="0"/>
              </a:spcAft>
            </a:pPr>
            <a:r>
              <a:rPr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Κύριος</a:t>
            </a: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στόχος</a:t>
            </a: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της</a:t>
            </a: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π</a:t>
            </a:r>
            <a:r>
              <a:rPr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λ</a:t>
            </a: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α</a:t>
            </a:r>
            <a:r>
              <a:rPr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τφόρμ</a:t>
            </a: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α</a:t>
            </a:r>
            <a:r>
              <a:rPr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ς</a:t>
            </a: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είν</a:t>
            </a: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α</a:t>
            </a:r>
            <a:r>
              <a:rPr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ι</a:t>
            </a: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ν</a:t>
            </a: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α π</a:t>
            </a:r>
            <a:r>
              <a:rPr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ροωθήσει</a:t>
            </a: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τη</a:t>
            </a: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συνεργ</a:t>
            </a: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α</a:t>
            </a:r>
            <a:r>
              <a:rPr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σί</a:t>
            </a: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α </a:t>
            </a:r>
            <a:r>
              <a:rPr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μετ</a:t>
            </a: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α</a:t>
            </a:r>
            <a:r>
              <a:rPr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ξύ</a:t>
            </a: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των</a:t>
            </a: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ενδι</a:t>
            </a: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α</a:t>
            </a:r>
            <a:r>
              <a:rPr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φερομένων</a:t>
            </a: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πα</a:t>
            </a:r>
            <a:r>
              <a:rPr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ρέχοντ</a:t>
            </a: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α</a:t>
            </a:r>
            <a:r>
              <a:rPr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ς</a:t>
            </a: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έν</a:t>
            </a: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α </a:t>
            </a:r>
            <a:r>
              <a:rPr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κεντρικό</a:t>
            </a: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κόμ</a:t>
            </a: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β</a:t>
            </a:r>
            <a:r>
              <a:rPr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ο</a:t>
            </a: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γι</a:t>
            </a: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α </a:t>
            </a:r>
            <a:r>
              <a:rPr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την</a:t>
            </a: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α</a:t>
            </a:r>
            <a:r>
              <a:rPr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ντ</a:t>
            </a: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α</a:t>
            </a:r>
            <a:r>
              <a:rPr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λλ</a:t>
            </a: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α</a:t>
            </a:r>
            <a:r>
              <a:rPr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γή</a:t>
            </a: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π</a:t>
            </a:r>
            <a:r>
              <a:rPr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ληροφοριών</a:t>
            </a: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κ</a:t>
            </a: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α</a:t>
            </a:r>
            <a:r>
              <a:rPr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ι</a:t>
            </a: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π</a:t>
            </a:r>
            <a:r>
              <a:rPr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όρων</a:t>
            </a: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8053445C-A7C9-2C22-86A7-9C31FAD76CE3}"/>
              </a:ext>
            </a:extLst>
          </p:cNvPr>
          <p:cNvSpPr txBox="1"/>
          <p:nvPr/>
        </p:nvSpPr>
        <p:spPr>
          <a:xfrm>
            <a:off x="6746668" y="2113535"/>
            <a:ext cx="52533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Η</a:t>
            </a: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SHP </a:t>
            </a:r>
            <a:r>
              <a:rPr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θ</a:t>
            </a: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α </a:t>
            </a:r>
            <a:r>
              <a:rPr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διευκολύνει</a:t>
            </a: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τη</a:t>
            </a: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δημιουργί</a:t>
            </a: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α </a:t>
            </a:r>
            <a:r>
              <a:rPr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το</a:t>
            </a: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π</a:t>
            </a:r>
            <a:r>
              <a:rPr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ικών</a:t>
            </a: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πα</a:t>
            </a:r>
            <a:r>
              <a:rPr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ρ</a:t>
            </a: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α</a:t>
            </a:r>
            <a:r>
              <a:rPr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ρτημάτων</a:t>
            </a: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(</a:t>
            </a:r>
            <a:r>
              <a:rPr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γεωγρ</a:t>
            </a: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α</a:t>
            </a:r>
            <a:r>
              <a:rPr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φική</a:t>
            </a: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π</a:t>
            </a:r>
            <a:r>
              <a:rPr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ροσέγγιση</a:t>
            </a: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) </a:t>
            </a:r>
            <a:r>
              <a:rPr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κ</a:t>
            </a: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α</a:t>
            </a:r>
            <a:r>
              <a:rPr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ι</a:t>
            </a: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ομάδων</a:t>
            </a: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π</a:t>
            </a:r>
            <a:r>
              <a:rPr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ρ</a:t>
            </a: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α</a:t>
            </a:r>
            <a:r>
              <a:rPr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κτικής</a:t>
            </a: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(</a:t>
            </a:r>
            <a:r>
              <a:rPr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θεμ</a:t>
            </a: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α</a:t>
            </a:r>
            <a:r>
              <a:rPr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τική</a:t>
            </a: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π</a:t>
            </a:r>
            <a:r>
              <a:rPr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ροσέγγιση</a:t>
            </a: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).</a:t>
            </a:r>
          </a:p>
        </p:txBody>
      </p:sp>
      <p:sp>
        <p:nvSpPr>
          <p:cNvPr id="3" name="Rectángulo 3">
            <a:extLst>
              <a:ext uri="{FF2B5EF4-FFF2-40B4-BE49-F238E27FC236}">
                <a16:creationId xmlns:a16="http://schemas.microsoft.com/office/drawing/2014/main" id="{B9158535-5D9B-6ADB-A4F4-ADB56482F39E}"/>
              </a:ext>
            </a:extLst>
          </p:cNvPr>
          <p:cNvSpPr/>
          <p:nvPr/>
        </p:nvSpPr>
        <p:spPr>
          <a:xfrm>
            <a:off x="6741849" y="11151"/>
            <a:ext cx="5262980" cy="459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sz="2400" b="1" dirty="0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WP2 – </a:t>
            </a:r>
            <a:r>
              <a:rPr sz="2400" b="1" dirty="0" err="1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Πλ</a:t>
            </a:r>
            <a:r>
              <a:rPr sz="2400" b="1" dirty="0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α</a:t>
            </a:r>
            <a:r>
              <a:rPr sz="2400" b="1" dirty="0" err="1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τφόρμ</a:t>
            </a:r>
            <a:r>
              <a:rPr sz="2400" b="1" dirty="0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α </a:t>
            </a:r>
            <a:r>
              <a:rPr sz="2400" b="1" dirty="0" err="1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ενδι</a:t>
            </a:r>
            <a:r>
              <a:rPr sz="2400" b="1" dirty="0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α</a:t>
            </a:r>
            <a:r>
              <a:rPr sz="2400" b="1" dirty="0" err="1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φερομένων</a:t>
            </a:r>
            <a:endParaRPr lang="es-419" sz="2400" b="1" dirty="0">
              <a:solidFill>
                <a:srgbClr val="5CB955"/>
              </a:solidFill>
              <a:latin typeface="Trebuchet MS" panose="020B070302020209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47159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51254F-13A5-FEE0-63BC-B518368CA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E000C8E-2D79-F5B2-039D-60D1AA84C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57333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6294FBD-5A44-DBCD-8855-E0C4694F67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985" b="57005"/>
          <a:stretch/>
        </p:blipFill>
        <p:spPr>
          <a:xfrm>
            <a:off x="1" y="-1"/>
            <a:ext cx="1192696" cy="573339"/>
          </a:xfrm>
          <a:prstGeom prst="rect">
            <a:avLst/>
          </a:prstGeom>
        </p:spPr>
      </p:pic>
      <p:graphicFrame>
        <p:nvGraphicFramePr>
          <p:cNvPr id="4" name="Tabla 5">
            <a:extLst>
              <a:ext uri="{FF2B5EF4-FFF2-40B4-BE49-F238E27FC236}">
                <a16:creationId xmlns:a16="http://schemas.microsoft.com/office/drawing/2014/main" id="{04738271-A708-F0EC-11F7-40FFAFE32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577611"/>
              </p:ext>
            </p:extLst>
          </p:nvPr>
        </p:nvGraphicFramePr>
        <p:xfrm>
          <a:off x="485225" y="769504"/>
          <a:ext cx="11417807" cy="5572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17807">
                  <a:extLst>
                    <a:ext uri="{9D8B030D-6E8A-4147-A177-3AD203B41FA5}">
                      <a16:colId xmlns:a16="http://schemas.microsoft.com/office/drawing/2014/main" val="1872106814"/>
                    </a:ext>
                  </a:extLst>
                </a:gridCol>
              </a:tblGrid>
              <a:tr h="557239">
                <a:tc>
                  <a:txBody>
                    <a:bodyPr/>
                    <a:lstStyle/>
                    <a:p>
                      <a:r>
                        <a:rPr b="1" i="0" dirty="0">
                          <a:latin typeface="Arial" panose="020B0604020202020204" pitchFamily="34" charset="0"/>
                        </a:rPr>
                        <a:t>WP2 –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Πλ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α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τφόρμ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α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ενδι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α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φερομένων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–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Οδικός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χάρτης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γι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α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τ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α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εργ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α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στήρι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α SHP</a:t>
                      </a:r>
                    </a:p>
                  </a:txBody>
                  <a:tcPr marL="63071" marR="63071" marT="0" marB="0" anchor="ctr">
                    <a:solidFill>
                      <a:srgbClr val="4179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78957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D9D06BA-40DD-80D9-C758-932C9D911A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945" y="1770793"/>
            <a:ext cx="1162998" cy="10635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624013-AD16-076D-C0EB-D9A9FDCA4D2A}"/>
              </a:ext>
            </a:extLst>
          </p:cNvPr>
          <p:cNvSpPr txBox="1"/>
          <p:nvPr/>
        </p:nvSpPr>
        <p:spPr>
          <a:xfrm>
            <a:off x="168753" y="3164270"/>
            <a:ext cx="175918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>
                <a:latin typeface="Arial" panose="020B0604020202020204" pitchFamily="34" charset="0"/>
              </a:rPr>
              <a:t>1</a:t>
            </a:r>
          </a:p>
          <a:p>
            <a:pPr algn="ctr"/>
            <a:r>
              <a:rPr sz="1400" dirty="0">
                <a:latin typeface="Arial" panose="020B0604020202020204" pitchFamily="34" charset="0"/>
              </a:rPr>
              <a:t>ΠΑΡΟΥΣΙΑΣΗ SURENEXUS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D10F4B-7D23-4072-C623-6081790084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6330" y="1782146"/>
            <a:ext cx="1162999" cy="11629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BAAE8B-DEE6-F59D-9008-A32BAB56141C}"/>
              </a:ext>
            </a:extLst>
          </p:cNvPr>
          <p:cNvSpPr txBox="1"/>
          <p:nvPr/>
        </p:nvSpPr>
        <p:spPr>
          <a:xfrm>
            <a:off x="2452979" y="3164270"/>
            <a:ext cx="160970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>
                <a:latin typeface="Arial" panose="020B0604020202020204" pitchFamily="34" charset="0"/>
              </a:rPr>
              <a:t>2</a:t>
            </a:r>
          </a:p>
          <a:p>
            <a:pPr algn="ctr"/>
            <a:r>
              <a:rPr sz="1400" dirty="0">
                <a:latin typeface="Arial" panose="020B0604020202020204" pitchFamily="34" charset="0"/>
              </a:rPr>
              <a:t>ΕΝΗΜΕΡΩΣΗ ΤΗΣ SHP </a:t>
            </a:r>
          </a:p>
          <a:p>
            <a:pPr algn="ctr"/>
            <a:r>
              <a:rPr sz="1400" dirty="0">
                <a:latin typeface="Arial" panose="020B0604020202020204" pitchFamily="34" charset="0"/>
              </a:rPr>
              <a:t>ΒΑΣΗ ΔΕΔΟΜΕΝΩΝ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BAFB0FC3-A8F9-A783-CB34-DC95730D8D1C}"/>
              </a:ext>
            </a:extLst>
          </p:cNvPr>
          <p:cNvSpPr/>
          <p:nvPr/>
        </p:nvSpPr>
        <p:spPr>
          <a:xfrm>
            <a:off x="1896579" y="2065909"/>
            <a:ext cx="613317" cy="4125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EC5BB8-CCF7-8444-B461-39C4F881401D}"/>
              </a:ext>
            </a:extLst>
          </p:cNvPr>
          <p:cNvSpPr/>
          <p:nvPr/>
        </p:nvSpPr>
        <p:spPr>
          <a:xfrm>
            <a:off x="112197" y="4520492"/>
            <a:ext cx="1854007" cy="334537"/>
          </a:xfrm>
          <a:prstGeom prst="rect">
            <a:avLst/>
          </a:prstGeom>
          <a:solidFill>
            <a:srgbClr val="63768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dirty="0">
                <a:latin typeface="Arial" panose="020B0604020202020204" pitchFamily="34" charset="0"/>
              </a:rPr>
              <a:t>UPC / NTUA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5A140B-F4A3-D12B-BAA6-294ACD1847AB}"/>
              </a:ext>
            </a:extLst>
          </p:cNvPr>
          <p:cNvSpPr/>
          <p:nvPr/>
        </p:nvSpPr>
        <p:spPr>
          <a:xfrm>
            <a:off x="2330826" y="4520492"/>
            <a:ext cx="1854007" cy="334537"/>
          </a:xfrm>
          <a:prstGeom prst="rect">
            <a:avLst/>
          </a:prstGeom>
          <a:solidFill>
            <a:srgbClr val="63768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400" dirty="0">
                <a:latin typeface="Arial" panose="020B0604020202020204" pitchFamily="34" charset="0"/>
              </a:rPr>
              <a:t>ΟΛΟΙ ΟΙ ΕΤΑΙΡΟΙ</a:t>
            </a: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AA811FCF-93E6-5946-E443-26B79B0DB520}"/>
              </a:ext>
            </a:extLst>
          </p:cNvPr>
          <p:cNvSpPr/>
          <p:nvPr/>
        </p:nvSpPr>
        <p:spPr>
          <a:xfrm>
            <a:off x="3928837" y="2065909"/>
            <a:ext cx="613317" cy="4125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D2DA47B-74E3-6B43-FE08-AFE7495F76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1318" y="1795521"/>
            <a:ext cx="1626595" cy="114962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DF5A050-0859-E049-D523-217973313325}"/>
              </a:ext>
            </a:extLst>
          </p:cNvPr>
          <p:cNvSpPr txBox="1"/>
          <p:nvPr/>
        </p:nvSpPr>
        <p:spPr>
          <a:xfrm>
            <a:off x="6969410" y="3164270"/>
            <a:ext cx="159041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>
                <a:latin typeface="Arial" panose="020B0604020202020204" pitchFamily="34" charset="0"/>
              </a:rPr>
              <a:t>4</a:t>
            </a:r>
          </a:p>
          <a:p>
            <a:pPr algn="ctr"/>
            <a:r>
              <a:rPr sz="1400" dirty="0">
                <a:latin typeface="Arial" panose="020B0604020202020204" pitchFamily="34" charset="0"/>
              </a:rPr>
              <a:t>ΠΡΟΕΤΟΙΜΑΣΙΑ </a:t>
            </a:r>
          </a:p>
          <a:p>
            <a:pPr algn="ctr"/>
            <a:r>
              <a:rPr sz="1400" dirty="0">
                <a:latin typeface="Arial" panose="020B0604020202020204" pitchFamily="34" charset="0"/>
              </a:rPr>
              <a:t>ΕΝΗΜΕΡΩΤΙΚΟΥ ΔΕΛΤΙΟΥ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27471A4-F147-5FE5-13E7-D5069E424C0F}"/>
              </a:ext>
            </a:extLst>
          </p:cNvPr>
          <p:cNvGrpSpPr/>
          <p:nvPr/>
        </p:nvGrpSpPr>
        <p:grpSpPr>
          <a:xfrm>
            <a:off x="6585755" y="4520492"/>
            <a:ext cx="2357720" cy="1565308"/>
            <a:chOff x="6954055" y="4485053"/>
            <a:chExt cx="2357720" cy="156530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8BA1DDA-AB36-20D2-CB43-848FB53C5303}"/>
                </a:ext>
              </a:extLst>
            </p:cNvPr>
            <p:cNvSpPr/>
            <p:nvPr/>
          </p:nvSpPr>
          <p:spPr>
            <a:xfrm>
              <a:off x="6954055" y="4485053"/>
              <a:ext cx="2357720" cy="334537"/>
            </a:xfrm>
            <a:prstGeom prst="rect">
              <a:avLst/>
            </a:prstGeom>
            <a:solidFill>
              <a:srgbClr val="63768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NTUA (English)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8FD99F1-6416-E501-9D16-6E24F53149F8}"/>
                </a:ext>
              </a:extLst>
            </p:cNvPr>
            <p:cNvSpPr/>
            <p:nvPr/>
          </p:nvSpPr>
          <p:spPr>
            <a:xfrm>
              <a:off x="6954055" y="4895310"/>
              <a:ext cx="2357720" cy="334537"/>
            </a:xfrm>
            <a:prstGeom prst="rect">
              <a:avLst/>
            </a:prstGeom>
            <a:solidFill>
              <a:srgbClr val="63768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UPC (Spanish)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9D3ECA2-E025-9CD8-FC5F-A2198FBE6DBC}"/>
                </a:ext>
              </a:extLst>
            </p:cNvPr>
            <p:cNvSpPr/>
            <p:nvPr/>
          </p:nvSpPr>
          <p:spPr>
            <a:xfrm>
              <a:off x="6954055" y="5305567"/>
              <a:ext cx="2357720" cy="334537"/>
            </a:xfrm>
            <a:prstGeom prst="rect">
              <a:avLst/>
            </a:prstGeom>
            <a:solidFill>
              <a:srgbClr val="63768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UNIVPM (Italy)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9313668-75CC-2C4D-C9F1-504CE0398199}"/>
                </a:ext>
              </a:extLst>
            </p:cNvPr>
            <p:cNvSpPr/>
            <p:nvPr/>
          </p:nvSpPr>
          <p:spPr>
            <a:xfrm>
              <a:off x="6954055" y="5715824"/>
              <a:ext cx="2357720" cy="334537"/>
            </a:xfrm>
            <a:prstGeom prst="rect">
              <a:avLst/>
            </a:prstGeom>
            <a:solidFill>
              <a:srgbClr val="63768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INRA (Arabic/French)</a:t>
              </a:r>
            </a:p>
          </p:txBody>
        </p:sp>
      </p:grpSp>
      <p:sp>
        <p:nvSpPr>
          <p:cNvPr id="24" name="Right Arrow 23">
            <a:extLst>
              <a:ext uri="{FF2B5EF4-FFF2-40B4-BE49-F238E27FC236}">
                <a16:creationId xmlns:a16="http://schemas.microsoft.com/office/drawing/2014/main" id="{BFA6CBE0-1610-2F57-C757-7C3D7CEEFBF4}"/>
              </a:ext>
            </a:extLst>
          </p:cNvPr>
          <p:cNvSpPr/>
          <p:nvPr/>
        </p:nvSpPr>
        <p:spPr>
          <a:xfrm>
            <a:off x="6255180" y="2065909"/>
            <a:ext cx="613317" cy="4125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9B0BDC0-E44B-42B0-8EB7-11230CD49D07}"/>
              </a:ext>
            </a:extLst>
          </p:cNvPr>
          <p:cNvSpPr/>
          <p:nvPr/>
        </p:nvSpPr>
        <p:spPr>
          <a:xfrm>
            <a:off x="10057229" y="4520492"/>
            <a:ext cx="1424010" cy="1764799"/>
          </a:xfrm>
          <a:prstGeom prst="rect">
            <a:avLst/>
          </a:prstGeom>
          <a:solidFill>
            <a:srgbClr val="63768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400" dirty="0">
                <a:latin typeface="Arial" panose="020B0604020202020204" pitchFamily="34" charset="0"/>
              </a:rPr>
              <a:t>ΕΛΛΑΔΑ</a:t>
            </a:r>
          </a:p>
          <a:p>
            <a:pPr algn="ctr"/>
            <a:r>
              <a:rPr sz="1400" dirty="0">
                <a:latin typeface="Arial" panose="020B0604020202020204" pitchFamily="34" charset="0"/>
              </a:rPr>
              <a:t>ΜΑΡΟΚΟ</a:t>
            </a:r>
          </a:p>
          <a:p>
            <a:pPr algn="ctr"/>
            <a:r>
              <a:rPr sz="1400" dirty="0">
                <a:latin typeface="Arial" panose="020B0604020202020204" pitchFamily="34" charset="0"/>
              </a:rPr>
              <a:t>ΙΣΠΑΝΙΑ</a:t>
            </a:r>
          </a:p>
          <a:p>
            <a:pPr algn="ctr"/>
            <a:r>
              <a:rPr sz="1400" dirty="0">
                <a:latin typeface="Arial" panose="020B0604020202020204" pitchFamily="34" charset="0"/>
              </a:rPr>
              <a:t>ΙΤΑΛΙΑ</a:t>
            </a:r>
          </a:p>
          <a:p>
            <a:pPr algn="ctr"/>
            <a:r>
              <a:rPr sz="1400" dirty="0">
                <a:latin typeface="Arial" panose="020B0604020202020204" pitchFamily="34" charset="0"/>
              </a:rPr>
              <a:t>ΤΥΝΗΣΙΑ</a:t>
            </a:r>
          </a:p>
          <a:p>
            <a:pPr algn="ctr"/>
            <a:r>
              <a:rPr sz="1400" dirty="0">
                <a:latin typeface="Arial" panose="020B0604020202020204" pitchFamily="34" charset="0"/>
              </a:rPr>
              <a:t>ΙΣΡΑΗΛ</a:t>
            </a:r>
          </a:p>
          <a:p>
            <a:pPr algn="ctr"/>
            <a:r>
              <a:rPr sz="1400" dirty="0">
                <a:latin typeface="Arial" panose="020B0604020202020204" pitchFamily="34" charset="0"/>
              </a:rPr>
              <a:t>ΑΙΓΥΠΤΟΣ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65C19F-A1EB-198C-79D4-6EF71B5D4A13}"/>
              </a:ext>
            </a:extLst>
          </p:cNvPr>
          <p:cNvSpPr txBox="1"/>
          <p:nvPr/>
        </p:nvSpPr>
        <p:spPr>
          <a:xfrm>
            <a:off x="4605654" y="3164270"/>
            <a:ext cx="16867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>
                <a:latin typeface="Arial" panose="020B0604020202020204" pitchFamily="34" charset="0"/>
              </a:rPr>
              <a:t>3</a:t>
            </a:r>
          </a:p>
          <a:p>
            <a:pPr algn="ctr"/>
            <a:r>
              <a:rPr sz="1400" dirty="0">
                <a:latin typeface="Arial" panose="020B0604020202020204" pitchFamily="34" charset="0"/>
              </a:rPr>
              <a:t>ΑΠΟΦΑΣΗ ΔΕΔΟΜΕΝΩΝ ΓΙΑ ΕΚΔΗΛΩΣΕΙΣ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8EFA6F4-42A6-A6CA-1D2A-41F543F6955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2119" r="9329"/>
          <a:stretch/>
        </p:blipFill>
        <p:spPr>
          <a:xfrm>
            <a:off x="4667578" y="1720627"/>
            <a:ext cx="1461292" cy="124017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46D82AE-313B-7512-D4C8-3B374AB00667}"/>
              </a:ext>
            </a:extLst>
          </p:cNvPr>
          <p:cNvSpPr txBox="1"/>
          <p:nvPr/>
        </p:nvSpPr>
        <p:spPr>
          <a:xfrm>
            <a:off x="9927096" y="3164270"/>
            <a:ext cx="189029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>
                <a:latin typeface="Arial" panose="020B0604020202020204" pitchFamily="34" charset="0"/>
              </a:rPr>
              <a:t>5</a:t>
            </a:r>
          </a:p>
          <a:p>
            <a:pPr algn="ctr"/>
            <a:r>
              <a:rPr sz="1400" dirty="0">
                <a:latin typeface="Arial" panose="020B0604020202020204" pitchFamily="34" charset="0"/>
              </a:rPr>
              <a:t>ΕΘΝΙΚΕΣ ΕΚΔΗΛΩΣΕΙΣ</a:t>
            </a:r>
          </a:p>
          <a:p>
            <a:pPr algn="ctr"/>
            <a:r>
              <a:rPr sz="1400" dirty="0">
                <a:latin typeface="Arial" panose="020B0604020202020204" pitchFamily="34" charset="0"/>
              </a:rPr>
              <a:t>(</a:t>
            </a:r>
            <a:r>
              <a:rPr sz="1400" dirty="0" err="1">
                <a:latin typeface="Arial" panose="020B0604020202020204" pitchFamily="34" charset="0"/>
              </a:rPr>
              <a:t>Υ</a:t>
            </a:r>
            <a:r>
              <a:rPr sz="1400" dirty="0">
                <a:latin typeface="Arial" panose="020B0604020202020204" pitchFamily="34" charset="0"/>
              </a:rPr>
              <a:t>β</a:t>
            </a:r>
            <a:r>
              <a:rPr sz="1400" dirty="0" err="1">
                <a:latin typeface="Arial" panose="020B0604020202020204" pitchFamily="34" charset="0"/>
              </a:rPr>
              <a:t>ριδικό</a:t>
            </a:r>
            <a:r>
              <a:rPr sz="1400" dirty="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12DCF1E2-1945-6A5E-988C-BF6543BB4EED}"/>
              </a:ext>
            </a:extLst>
          </p:cNvPr>
          <p:cNvSpPr/>
          <p:nvPr/>
        </p:nvSpPr>
        <p:spPr>
          <a:xfrm>
            <a:off x="8728279" y="2065909"/>
            <a:ext cx="613317" cy="4125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C5A7A48-E380-BD63-223A-041278754345}"/>
              </a:ext>
            </a:extLst>
          </p:cNvPr>
          <p:cNvSpPr txBox="1"/>
          <p:nvPr/>
        </p:nvSpPr>
        <p:spPr>
          <a:xfrm>
            <a:off x="8286592" y="1681261"/>
            <a:ext cx="131376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>
                <a:latin typeface="Arial" panose="020B0604020202020204" pitchFamily="34" charset="0"/>
              </a:rPr>
              <a:t>ΠΡΟΣΚΛΗΣΗ</a:t>
            </a:r>
          </a:p>
          <a:p>
            <a:pPr algn="ctr"/>
            <a:endParaRPr lang="en-GB" sz="1400" b="1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400" b="1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sz="1400" dirty="0">
                <a:latin typeface="Arial" panose="020B0604020202020204" pitchFamily="34" charset="0"/>
              </a:rPr>
              <a:t> </a:t>
            </a:r>
          </a:p>
          <a:p>
            <a:pPr algn="ctr"/>
            <a:r>
              <a:rPr sz="1400" dirty="0">
                <a:latin typeface="Arial" panose="020B0604020202020204" pitchFamily="34" charset="0"/>
              </a:rPr>
              <a:t>SH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8C58B453-8B55-4AC8-249C-313DBCA27C5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23337"/>
          <a:stretch/>
        </p:blipFill>
        <p:spPr>
          <a:xfrm>
            <a:off x="9644553" y="1685959"/>
            <a:ext cx="2249363" cy="1149624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C9094FF1-2750-7B71-FFD9-257C54E1E713}"/>
              </a:ext>
            </a:extLst>
          </p:cNvPr>
          <p:cNvSpPr/>
          <p:nvPr/>
        </p:nvSpPr>
        <p:spPr>
          <a:xfrm>
            <a:off x="2330825" y="6352419"/>
            <a:ext cx="6612649" cy="3345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dirty="0">
                <a:latin typeface="Arial" panose="020B0604020202020204" pitchFamily="34" charset="0"/>
              </a:rPr>
              <a:t>ΑΠΡΙΛΙΟΣ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FDA3D22-64ED-CAD6-9A55-14CEA82199C2}"/>
              </a:ext>
            </a:extLst>
          </p:cNvPr>
          <p:cNvSpPr/>
          <p:nvPr/>
        </p:nvSpPr>
        <p:spPr>
          <a:xfrm>
            <a:off x="9644553" y="2816561"/>
            <a:ext cx="2249363" cy="3345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dirty="0">
                <a:latin typeface="Arial" panose="020B0604020202020204" pitchFamily="34" charset="0"/>
              </a:rPr>
              <a:t>ΜΑΪΟΣ-ΙΟΥΛΙΟΣ</a:t>
            </a:r>
          </a:p>
        </p:txBody>
      </p:sp>
      <p:sp>
        <p:nvSpPr>
          <p:cNvPr id="3" name="Rectángulo 3">
            <a:extLst>
              <a:ext uri="{FF2B5EF4-FFF2-40B4-BE49-F238E27FC236}">
                <a16:creationId xmlns:a16="http://schemas.microsoft.com/office/drawing/2014/main" id="{74A7B041-32D9-7ADE-0709-68466CBF6C74}"/>
              </a:ext>
            </a:extLst>
          </p:cNvPr>
          <p:cNvSpPr/>
          <p:nvPr/>
        </p:nvSpPr>
        <p:spPr>
          <a:xfrm>
            <a:off x="6741849" y="11151"/>
            <a:ext cx="5262980" cy="459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sz="2400" b="1" dirty="0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WP2 – </a:t>
            </a:r>
            <a:r>
              <a:rPr sz="2400" b="1" dirty="0" err="1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Πλ</a:t>
            </a:r>
            <a:r>
              <a:rPr sz="2400" b="1" dirty="0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α</a:t>
            </a:r>
            <a:r>
              <a:rPr sz="2400" b="1" dirty="0" err="1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τφόρμ</a:t>
            </a:r>
            <a:r>
              <a:rPr sz="2400" b="1" dirty="0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α </a:t>
            </a:r>
            <a:r>
              <a:rPr sz="2400" b="1" dirty="0" err="1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ενδι</a:t>
            </a:r>
            <a:r>
              <a:rPr sz="2400" b="1" dirty="0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α</a:t>
            </a:r>
            <a:r>
              <a:rPr sz="2400" b="1" dirty="0" err="1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φερομένων</a:t>
            </a:r>
            <a:endParaRPr lang="es-419" sz="2400" b="1" dirty="0">
              <a:solidFill>
                <a:srgbClr val="5CB955"/>
              </a:solidFill>
              <a:latin typeface="Trebuchet MS" panose="020B070302020209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37049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>
          <a:extLst>
            <a:ext uri="{FF2B5EF4-FFF2-40B4-BE49-F238E27FC236}">
              <a16:creationId xmlns:a16="http://schemas.microsoft.com/office/drawing/2014/main" id="{78F2FFEF-99A8-4F85-E4CB-86EDC7475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">
            <a:extLst>
              <a:ext uri="{FF2B5EF4-FFF2-40B4-BE49-F238E27FC236}">
                <a16:creationId xmlns:a16="http://schemas.microsoft.com/office/drawing/2014/main" id="{2A51EBB5-C07C-459F-D6B6-BA4E35FFA905}"/>
              </a:ext>
            </a:extLst>
          </p:cNvPr>
          <p:cNvSpPr txBox="1"/>
          <p:nvPr/>
        </p:nvSpPr>
        <p:spPr>
          <a:xfrm>
            <a:off x="1779104" y="5027059"/>
            <a:ext cx="786185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err="1">
                <a:latin typeface="Arial" panose="020B0604020202020204" pitchFamily="34" charset="0"/>
              </a:rPr>
              <a:t>Εξ</a:t>
            </a:r>
            <a:r>
              <a:rPr dirty="0">
                <a:latin typeface="Arial" panose="020B0604020202020204" pitchFamily="34" charset="0"/>
              </a:rPr>
              <a:t>α</a:t>
            </a:r>
            <a:r>
              <a:rPr dirty="0" err="1">
                <a:latin typeface="Arial" panose="020B0604020202020204" pitchFamily="34" charset="0"/>
              </a:rPr>
              <a:t>σφάλιση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δίκ</a:t>
            </a:r>
            <a:r>
              <a:rPr dirty="0">
                <a:latin typeface="Arial" panose="020B0604020202020204" pitchFamily="34" charset="0"/>
              </a:rPr>
              <a:t>α</a:t>
            </a:r>
            <a:r>
              <a:rPr dirty="0" err="1">
                <a:latin typeface="Arial" panose="020B0604020202020204" pitchFamily="34" charset="0"/>
              </a:rPr>
              <a:t>ιης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μετά</a:t>
            </a:r>
            <a:r>
              <a:rPr dirty="0">
                <a:latin typeface="Arial" panose="020B0604020202020204" pitchFamily="34" charset="0"/>
              </a:rPr>
              <a:t>βα</a:t>
            </a:r>
            <a:r>
              <a:rPr dirty="0" err="1">
                <a:latin typeface="Arial" panose="020B0604020202020204" pitchFamily="34" charset="0"/>
              </a:rPr>
              <a:t>σης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του</a:t>
            </a:r>
            <a:r>
              <a:rPr dirty="0">
                <a:latin typeface="Arial" panose="020B0604020202020204" pitchFamily="34" charset="0"/>
              </a:rPr>
              <a:t> NEXUS </a:t>
            </a:r>
            <a:r>
              <a:rPr dirty="0" err="1">
                <a:latin typeface="Arial" panose="020B0604020202020204" pitchFamily="34" charset="0"/>
              </a:rPr>
              <a:t>γι</a:t>
            </a:r>
            <a:r>
              <a:rPr dirty="0">
                <a:latin typeface="Arial" panose="020B0604020202020204" pitchFamily="34" charset="0"/>
              </a:rPr>
              <a:t>α </a:t>
            </a:r>
            <a:r>
              <a:rPr dirty="0" err="1">
                <a:latin typeface="Arial" panose="020B0604020202020204" pitchFamily="34" charset="0"/>
              </a:rPr>
              <a:t>την</a:t>
            </a:r>
            <a:r>
              <a:rPr dirty="0">
                <a:latin typeface="Arial" panose="020B0604020202020204" pitchFamily="34" charset="0"/>
              </a:rPr>
              <a:t> π</a:t>
            </a:r>
            <a:r>
              <a:rPr dirty="0" err="1">
                <a:latin typeface="Arial" panose="020B0604020202020204" pitchFamily="34" charset="0"/>
              </a:rPr>
              <a:t>ροσ</a:t>
            </a:r>
            <a:r>
              <a:rPr dirty="0">
                <a:latin typeface="Arial" panose="020B0604020202020204" pitchFamily="34" charset="0"/>
              </a:rPr>
              <a:t>α</a:t>
            </a:r>
            <a:r>
              <a:rPr dirty="0" err="1">
                <a:latin typeface="Arial" panose="020B0604020202020204" pitchFamily="34" charset="0"/>
              </a:rPr>
              <a:t>ρμογή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στην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κλιμ</a:t>
            </a:r>
            <a:r>
              <a:rPr dirty="0">
                <a:latin typeface="Arial" panose="020B0604020202020204" pitchFamily="34" charset="0"/>
              </a:rPr>
              <a:t>α</a:t>
            </a:r>
            <a:r>
              <a:rPr dirty="0" err="1">
                <a:latin typeface="Arial" panose="020B0604020202020204" pitchFamily="34" charset="0"/>
              </a:rPr>
              <a:t>τική</a:t>
            </a:r>
            <a:r>
              <a:rPr dirty="0">
                <a:latin typeface="Arial" panose="020B0604020202020204" pitchFamily="34" charset="0"/>
              </a:rPr>
              <a:t> α</a:t>
            </a:r>
            <a:r>
              <a:rPr dirty="0" err="1">
                <a:latin typeface="Arial" panose="020B0604020202020204" pitchFamily="34" charset="0"/>
              </a:rPr>
              <a:t>λλ</a:t>
            </a:r>
            <a:r>
              <a:rPr dirty="0">
                <a:latin typeface="Arial" panose="020B0604020202020204" pitchFamily="34" charset="0"/>
              </a:rPr>
              <a:t>α</a:t>
            </a:r>
            <a:r>
              <a:rPr dirty="0" err="1">
                <a:latin typeface="Arial" panose="020B0604020202020204" pitchFamily="34" charset="0"/>
              </a:rPr>
              <a:t>γή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κ</a:t>
            </a:r>
            <a:r>
              <a:rPr dirty="0">
                <a:latin typeface="Arial" panose="020B0604020202020204" pitchFamily="34" charset="0"/>
              </a:rPr>
              <a:t>α</a:t>
            </a:r>
            <a:r>
              <a:rPr dirty="0" err="1">
                <a:latin typeface="Arial" panose="020B0604020202020204" pitchFamily="34" charset="0"/>
              </a:rPr>
              <a:t>ι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την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υλο</a:t>
            </a:r>
            <a:r>
              <a:rPr dirty="0">
                <a:latin typeface="Arial" panose="020B0604020202020204" pitchFamily="34" charset="0"/>
              </a:rPr>
              <a:t>π</a:t>
            </a:r>
            <a:r>
              <a:rPr dirty="0" err="1">
                <a:latin typeface="Arial" panose="020B0604020202020204" pitchFamily="34" charset="0"/>
              </a:rPr>
              <a:t>οίηση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της</a:t>
            </a:r>
            <a:r>
              <a:rPr dirty="0">
                <a:latin typeface="Arial" panose="020B0604020202020204" pitchFamily="34" charset="0"/>
              </a:rPr>
              <a:t> α</a:t>
            </a:r>
            <a:r>
              <a:rPr dirty="0" err="1">
                <a:latin typeface="Arial" panose="020B0604020202020204" pitchFamily="34" charset="0"/>
              </a:rPr>
              <a:t>ειφόρου</a:t>
            </a:r>
            <a:r>
              <a:rPr dirty="0">
                <a:latin typeface="Arial" panose="020B0604020202020204" pitchFamily="34" charset="0"/>
              </a:rPr>
              <a:t> α</a:t>
            </a:r>
            <a:r>
              <a:rPr dirty="0" err="1">
                <a:latin typeface="Arial" panose="020B0604020202020204" pitchFamily="34" charset="0"/>
              </a:rPr>
              <a:t>νά</a:t>
            </a:r>
            <a:r>
              <a:rPr dirty="0">
                <a:latin typeface="Arial" panose="020B0604020202020204" pitchFamily="34" charset="0"/>
              </a:rPr>
              <a:t>π</a:t>
            </a:r>
            <a:r>
              <a:rPr dirty="0" err="1">
                <a:latin typeface="Arial" panose="020B0604020202020204" pitchFamily="34" charset="0"/>
              </a:rPr>
              <a:t>τυξης</a:t>
            </a:r>
            <a:r>
              <a:rPr dirty="0">
                <a:latin typeface="Arial" panose="020B0604020202020204" pitchFamily="34" charset="0"/>
              </a:rPr>
              <a:t>, </a:t>
            </a:r>
            <a:r>
              <a:rPr dirty="0" err="1">
                <a:latin typeface="Arial" panose="020B0604020202020204" pitchFamily="34" charset="0"/>
              </a:rPr>
              <a:t>στηριζόμενη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σε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συνδυ</a:t>
            </a:r>
            <a:r>
              <a:rPr dirty="0">
                <a:latin typeface="Arial" panose="020B0604020202020204" pitchFamily="34" charset="0"/>
              </a:rPr>
              <a:t>α</a:t>
            </a:r>
            <a:r>
              <a:rPr dirty="0" err="1">
                <a:latin typeface="Arial" panose="020B0604020202020204" pitchFamily="34" charset="0"/>
              </a:rPr>
              <a:t>σμέν</a:t>
            </a:r>
            <a:r>
              <a:rPr dirty="0">
                <a:latin typeface="Arial" panose="020B0604020202020204" pitchFamily="34" charset="0"/>
              </a:rPr>
              <a:t>α </a:t>
            </a:r>
            <a:r>
              <a:rPr dirty="0" err="1">
                <a:latin typeface="Arial" panose="020B0604020202020204" pitchFamily="34" charset="0"/>
              </a:rPr>
              <a:t>συστήμ</a:t>
            </a:r>
            <a:r>
              <a:rPr dirty="0">
                <a:latin typeface="Arial" panose="020B0604020202020204" pitchFamily="34" charset="0"/>
              </a:rPr>
              <a:t>α</a:t>
            </a:r>
            <a:r>
              <a:rPr dirty="0" err="1">
                <a:latin typeface="Arial" panose="020B0604020202020204" pitchFamily="34" charset="0"/>
              </a:rPr>
              <a:t>τ</a:t>
            </a:r>
            <a:r>
              <a:rPr dirty="0">
                <a:latin typeface="Arial" panose="020B0604020202020204" pitchFamily="34" charset="0"/>
              </a:rPr>
              <a:t>α βα</a:t>
            </a:r>
            <a:r>
              <a:rPr dirty="0" err="1">
                <a:latin typeface="Arial" panose="020B0604020202020204" pitchFamily="34" charset="0"/>
              </a:rPr>
              <a:t>σισμέν</a:t>
            </a:r>
            <a:r>
              <a:rPr dirty="0">
                <a:latin typeface="Arial" panose="020B0604020202020204" pitchFamily="34" charset="0"/>
              </a:rPr>
              <a:t>α </a:t>
            </a:r>
            <a:r>
              <a:rPr dirty="0" err="1">
                <a:latin typeface="Arial" panose="020B0604020202020204" pitchFamily="34" charset="0"/>
              </a:rPr>
              <a:t>στη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φύση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κ</a:t>
            </a:r>
            <a:r>
              <a:rPr dirty="0">
                <a:latin typeface="Arial" panose="020B0604020202020204" pitchFamily="34" charset="0"/>
              </a:rPr>
              <a:t>α</a:t>
            </a:r>
            <a:r>
              <a:rPr dirty="0" err="1">
                <a:latin typeface="Arial" panose="020B0604020202020204" pitchFamily="34" charset="0"/>
              </a:rPr>
              <a:t>ι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</a:rPr>
              <a:t>στη</a:t>
            </a:r>
            <a:r>
              <a:rPr dirty="0">
                <a:latin typeface="Arial" panose="020B0604020202020204" pitchFamily="34" charset="0"/>
              </a:rPr>
              <a:t> β</a:t>
            </a:r>
            <a:r>
              <a:rPr dirty="0" err="1">
                <a:latin typeface="Arial" panose="020B0604020202020204" pitchFamily="34" charset="0"/>
              </a:rPr>
              <a:t>ιοοικονομί</a:t>
            </a:r>
            <a:r>
              <a:rPr dirty="0">
                <a:latin typeface="Arial" panose="020B0604020202020204" pitchFamily="34" charset="0"/>
              </a:rPr>
              <a:t>α.</a:t>
            </a:r>
            <a:endParaRPr sz="180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68" name="Google Shape;68;p1">
            <a:extLst>
              <a:ext uri="{FF2B5EF4-FFF2-40B4-BE49-F238E27FC236}">
                <a16:creationId xmlns:a16="http://schemas.microsoft.com/office/drawing/2014/main" id="{AA4236D9-5893-F7AF-052C-CD49C567B44F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055"/>
          <a:stretch/>
        </p:blipFill>
        <p:spPr>
          <a:xfrm>
            <a:off x="162338" y="231339"/>
            <a:ext cx="2652386" cy="92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">
            <a:extLst>
              <a:ext uri="{FF2B5EF4-FFF2-40B4-BE49-F238E27FC236}">
                <a16:creationId xmlns:a16="http://schemas.microsoft.com/office/drawing/2014/main" id="{BC772573-EB46-E541-95E2-B518D0A4D4E7}"/>
              </a:ext>
            </a:extLst>
          </p:cNvPr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17697" y="230359"/>
            <a:ext cx="1311965" cy="922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5EB3992-62D2-C050-1CEC-5A69842BBEA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C67C9D3-DAD6-6453-86CF-2DBFB4D5CF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0030" y="387927"/>
            <a:ext cx="41021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77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13029</TotalTime>
  <Words>955</Words>
  <Application>Microsoft Office PowerPoint</Application>
  <PresentationFormat>Widescreen</PresentationFormat>
  <Paragraphs>135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 Light</vt:lpstr>
      <vt:lpstr>Symbol</vt:lpstr>
      <vt:lpstr>Trebuchet MS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Revisor 1</dc:creator>
  <cp:lastModifiedBy>Andriani Galani (NTUA)</cp:lastModifiedBy>
  <cp:revision>238</cp:revision>
  <cp:lastPrinted>2025-03-24T21:02:11Z</cp:lastPrinted>
  <dcterms:created xsi:type="dcterms:W3CDTF">2024-01-12T14:39:48Z</dcterms:created>
  <dcterms:modified xsi:type="dcterms:W3CDTF">2026-01-26T16:02:27Z</dcterms:modified>
</cp:coreProperties>
</file>