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147469610" r:id="rId3"/>
    <p:sldId id="2147469611" r:id="rId4"/>
    <p:sldId id="2147469612" r:id="rId5"/>
    <p:sldId id="2147469613" r:id="rId6"/>
    <p:sldId id="2147469575" r:id="rId7"/>
    <p:sldId id="2147469556" r:id="rId8"/>
    <p:sldId id="2147469614" r:id="rId9"/>
    <p:sldId id="214746953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8E169-BD70-718F-CAC5-C90E59921B87}" name="JOSUÉ GONZALEZ CAMEJO" initials="JG" userId="S::P020469@staff.univpm.it::8051c414-efb5-497f-8be3-577f771f4e6d" providerId="AD"/>
  <p188:author id="{3F2ED5DF-EE16-FE5A-84A5-73B664572256}" name="DeHerralde, Felicidad" initials="FD" userId="S::Felicidad.DeHerralde@irta.cat::afb8f3e3-cc18-4612-ab58-6182a6b0b7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092569991e6685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68D"/>
    <a:srgbClr val="FF7E79"/>
    <a:srgbClr val="70AD47"/>
    <a:srgbClr val="4472C4"/>
    <a:srgbClr val="A9C1E2"/>
    <a:srgbClr val="4179A8"/>
    <a:srgbClr val="A0CDAD"/>
    <a:srgbClr val="49A166"/>
    <a:srgbClr val="009193"/>
    <a:srgbClr val="35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3946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DBCCE14-41B1-1649-9896-162D1083BC2F}" type="datetimeFigureOut">
              <a:rPr lang="es-ES" smtClean="0"/>
              <a:pPr/>
              <a:t>26/01/2026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7686F38-543A-2242-9392-FC72FF583A5A}" type="slidenum">
              <a:rPr lang="es-ES" smtClean="0"/>
              <a:pPr/>
              <a:t>‹N°›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1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xmlns="" id="{1DE36095-388E-061B-E70F-54339C2C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xmlns="" id="{C4269CC6-3B25-54EE-59CD-C75523168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xmlns="" id="{32FFB3C5-5A4D-B9A9-849C-261566868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xmlns="" id="{97FB9441-193E-89C3-F7C7-D667A739B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32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xmlns="" id="{9449840B-86AF-15C6-5CB8-AF3495DE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xmlns="" id="{F157FCC8-8E62-118B-88FF-B7BE7D307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xmlns="" id="{E730868D-F10A-E784-71C5-8CD6B60CA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xmlns="" id="{02F756BD-5E8A-6F39-AA12-92FF8DBE96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3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xmlns="" id="{6EE79B34-2E21-E88C-74B7-C224FA10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xmlns="" id="{54CDA05A-5C16-FDAF-D1D8-5CFE1E63F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xmlns="" id="{2A74A472-C023-D546-DCFD-FCA6BE2AE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xmlns="" id="{2EEB40EF-8DF5-7609-5AD2-7009DF3C64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13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xmlns="" id="{9E51D431-17F3-56BA-73E6-13C99AB6D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>
            <a:extLst>
              <a:ext uri="{FF2B5EF4-FFF2-40B4-BE49-F238E27FC236}">
                <a16:creationId xmlns:a16="http://schemas.microsoft.com/office/drawing/2014/main" xmlns="" id="{41C84D8C-1BCB-E043-847E-03B73EE7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>
            <a:extLst>
              <a:ext uri="{FF2B5EF4-FFF2-40B4-BE49-F238E27FC236}">
                <a16:creationId xmlns:a16="http://schemas.microsoft.com/office/drawing/2014/main" xmlns="" id="{A29FD9FC-331F-A5D5-E7B5-96CF5284E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>
            <a:extLst>
              <a:ext uri="{FF2B5EF4-FFF2-40B4-BE49-F238E27FC236}">
                <a16:creationId xmlns:a16="http://schemas.microsoft.com/office/drawing/2014/main" xmlns="" id="{DCADC8F7-3B04-4B8F-50DC-C66C5EDE5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D9208E-61DD-7D0E-49A9-82BFCD509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BCED197-D425-5E09-F0A8-1DFD33560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83AA1F-0B7C-80BD-F384-C2117A5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42F5CA-64D5-5204-5D7F-7FD17D0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0EDC03-76CB-0C14-D05C-FD352E10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AFAE2E-BED1-37E5-7C8A-0D9C99DA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D03A3DF-6B61-A5C2-B86D-C364A9173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AF6BB0-3AD1-9BBB-3FA4-1522A58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085E94-6AFB-7413-AC4B-A49A747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10B3B3-DC0F-954D-AA86-9A0FC21F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D47236A-CE88-4FDD-2006-D916CE185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B7B4FA4-6257-F67D-8237-D2EE038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BA6350-7FA7-5FC2-18EE-7BB0961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243AF8-0ED6-2E69-ECD7-60373A2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16AB61-923D-7FDC-5A2F-82E860B5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3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AF30FA-4568-6286-75B7-3E9A6A8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1EE662-FD6A-772A-277B-C20F59E2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6B47BFF-78B5-4C30-7A9A-B9A9939F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84FDC2-D804-1AB5-38F8-BAD38F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C72604-6FCF-1DFA-2375-4501A3A8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562F7E-A91B-2630-8DFE-AF54407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C01220-BA24-5A0D-5F66-1BB82B39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AC70C0-28B5-5FBC-19F6-929227F4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3419796-DC59-B3DF-2541-7F1B4F2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847A44-5AD2-1AEC-A2DB-A4910FB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2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5BBE96-BA45-0910-B4DA-202FCDBE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2B82447-81C7-0C3B-415D-15B14BF2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BDA1EB-421C-3D5E-32A6-2B623BB6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84A7B80-693B-A60E-A5E3-C2258C6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FFE194E-7B98-A5BA-A4B4-855E232F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F3354E3-F8A7-325F-2CA4-4F1C5623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2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DE5D-2D5A-F499-5248-3C897CCE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85A27D-CD8C-71B3-1399-DAC7554C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03F5487-98B8-B5B3-3F87-9AD17E4DA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D56EC5A-2963-166F-5402-E656E8A03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C2C6106-2828-8481-6BFB-4A70D2C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3DD282D-7D3E-AE0E-C869-EF79145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ED91258-1F0E-A246-9A1E-52CC72E7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44E6015-7811-B18E-EA11-F72F02EB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2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844318-F3D3-313D-E30D-E2D30547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551AA89-D5DC-1E5E-286D-CD2DD53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68F2B53-1BD5-9861-B3A0-3D62359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F888895-01CC-FA48-E35A-DE48844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8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EBA1D2C-F6B4-145C-D0B5-75F88E68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1167B67-E549-C177-8D6E-B44695EE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7354FAF-8650-50B0-2F10-A4BD5CA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7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74684A-6272-A24A-AFD3-50EA4B2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7A46F6-B072-928B-80E0-5DBC4D78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DCB0E85-10B4-A427-A737-F1577057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CAF912-E6F2-8566-1735-F4B2F77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EC005A-8026-BBE9-7482-A626470A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9A82602-9E92-DC5F-F0B8-43C7D20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D6DD21-D639-2425-1200-B5BB66A9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0C30F29-9736-D923-7117-1A05DCA1B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D0E6C6-4B60-702B-BD40-80DDC038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BC2559E-6C7F-FD03-96D2-DEE7621E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B9E1873-C526-79F0-D747-813A2A2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998F3D2-61CB-BC0D-73F0-E44DA6C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7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EAD69C5-E168-E5AD-6809-FE923F4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7B1AD14-D6FF-84E5-0F64-3CAA7CB4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F14CAE-16C7-3D82-5B43-FA7E09550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8ED72EE-75EA-8444-8033-586C37A630EB}" type="datetimeFigureOut">
              <a:rPr lang="es-ES" smtClean="0"/>
              <a:pPr/>
              <a:t>26/01/2026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1A795C-969B-83DB-A1CA-4A0D9D95C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1ED3DEB-7608-5C13-A12F-54E8608A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3E03C4A-0EE4-B54B-9B97-CFACD39DC69C}" type="slidenum">
              <a:rPr lang="es-ES" smtClean="0"/>
              <a:pPr/>
              <a:t>‹N°›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9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forms.gle/n3LRucQ14mEUADZG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779104" y="5027059"/>
            <a:ext cx="78618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ضمان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انتقال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عادل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لنظام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نكسوس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للتكيف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مع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تغير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المناخ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وتنفيذ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التنمية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المستدامة</a:t>
            </a:r>
            <a:r>
              <a:rPr dirty="0">
                <a:latin typeface="Arial" panose="020B0604020202020204" pitchFamily="34" charset="0"/>
              </a:rPr>
              <a:t>، </a:t>
            </a:r>
            <a:r>
              <a:rPr dirty="0" err="1">
                <a:latin typeface="Arial" panose="020B0604020202020204" pitchFamily="34" charset="0"/>
              </a:rPr>
              <a:t>استنادًا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إلى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أنظمة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طبيعية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مترابطة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والاقتصاد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الحيوي</a:t>
            </a:r>
            <a:r>
              <a:rPr dirty="0">
                <a:latin typeface="Arial" panose="020B0604020202020204" pitchFamily="34" charset="0"/>
              </a:rPr>
              <a:t>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0B221D4-E191-3A46-A129-849409607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88687D68-36F4-08D5-2F97-CB2F88F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097EA39-EFEB-5787-91AA-FC51FC95A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B8110-909C-68A1-012F-D9FB1ADBE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23593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xmlns="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algn="r" rtl="1"/>
                      <a:r>
                        <a:rPr lang="ar-MA" dirty="0" smtClean="0"/>
                        <a:t>حزمة العمل</a:t>
                      </a:r>
                      <a:r>
                        <a:rPr lang="fr-FR" dirty="0" smtClean="0"/>
                        <a:t>2 </a:t>
                      </a:r>
                      <a:r>
                        <a:rPr lang="ar-MA" dirty="0" smtClean="0"/>
                        <a:t> </a:t>
                      </a:r>
                      <a:r>
                        <a:rPr lang="fr-FR" dirty="0" smtClean="0"/>
                        <a:t>-</a:t>
                      </a:r>
                      <a:r>
                        <a:rPr lang="ar-MA" dirty="0" smtClean="0"/>
                        <a:t>منصة أصحاب المصلحة</a:t>
                      </a:r>
                      <a:r>
                        <a:rPr lang="fr-FR" dirty="0" smtClean="0"/>
                        <a:t> -</a:t>
                      </a:r>
                      <a:r>
                        <a:rPr lang="ar-MA" dirty="0" smtClean="0"/>
                        <a:t>ورش عمل </a:t>
                      </a:r>
                      <a:r>
                        <a:rPr lang="fr-FR" dirty="0" smtClean="0"/>
                        <a:t>SHP</a:t>
                      </a:r>
                      <a:r>
                        <a:rPr lang="ar-MA" dirty="0" smtClean="0"/>
                        <a:t> </a:t>
                      </a:r>
                      <a:endParaRPr dirty="0"/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789579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9A8878C-8160-1D32-A9B3-53786C898F22}"/>
              </a:ext>
            </a:extLst>
          </p:cNvPr>
          <p:cNvGrpSpPr/>
          <p:nvPr/>
        </p:nvGrpSpPr>
        <p:grpSpPr>
          <a:xfrm>
            <a:off x="6868969" y="2344582"/>
            <a:ext cx="2343348" cy="2618470"/>
            <a:chOff x="6868969" y="2344582"/>
            <a:chExt cx="2343348" cy="26184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587D69E-0C0C-4069-AE54-C3D862F908AF}"/>
                </a:ext>
              </a:extLst>
            </p:cNvPr>
            <p:cNvSpPr txBox="1"/>
            <p:nvPr/>
          </p:nvSpPr>
          <p:spPr>
            <a:xfrm>
              <a:off x="6868969" y="4316721"/>
              <a:ext cx="23433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altLang="en-US" dirty="0">
                  <a:solidFill>
                    <a:srgbClr val="000000"/>
                  </a:solidFill>
                  <a:latin typeface="-webkit-standard"/>
                </a:rPr>
                <a:t>نموذج </a:t>
              </a:r>
              <a:r>
                <a:rPr lang="ar-SA" altLang="en-US" b="1" dirty="0">
                  <a:solidFill>
                    <a:srgbClr val="000000"/>
                  </a:solidFill>
                  <a:latin typeface="-webkit-standard"/>
                </a:rPr>
                <a:t>عضوية</a:t>
              </a:r>
              <a:r>
                <a:rPr lang="en-US" altLang="en-US" b="1" dirty="0">
                  <a:solidFill>
                    <a:srgbClr val="000000"/>
                  </a:solidFill>
                  <a:latin typeface="-webkit-standard"/>
                  <a:cs typeface="Arial" panose="020B0604020202020204" pitchFamily="34" charset="0"/>
                </a:rPr>
                <a:t> Google Forms – SHP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4332885-9A34-D012-3A8C-FBE6DADA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7505" y="2344582"/>
              <a:ext cx="1245833" cy="17130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7E8F601-C060-071D-72A4-AA68D2E4A730}"/>
              </a:ext>
            </a:extLst>
          </p:cNvPr>
          <p:cNvGrpSpPr/>
          <p:nvPr/>
        </p:nvGrpSpPr>
        <p:grpSpPr>
          <a:xfrm>
            <a:off x="3860625" y="2349394"/>
            <a:ext cx="2129243" cy="2613658"/>
            <a:chOff x="3878030" y="2349394"/>
            <a:chExt cx="2129243" cy="2613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C1844E9-EF88-26BA-F63D-1431DDE7BF4A}"/>
                </a:ext>
              </a:extLst>
            </p:cNvPr>
            <p:cNvSpPr txBox="1"/>
            <p:nvPr/>
          </p:nvSpPr>
          <p:spPr>
            <a:xfrm>
              <a:off x="4075965" y="4316721"/>
              <a:ext cx="1910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SHP </a:t>
              </a:r>
            </a:p>
            <a:p>
              <a:pPr algn="ctr"/>
              <a:r>
                <a:rPr lang="ar-SA" altLang="en-US" b="1" dirty="0">
                  <a:solidFill>
                    <a:srgbClr val="000000"/>
                  </a:solidFill>
                  <a:latin typeface="-webkit-standard"/>
                </a:rPr>
                <a:t>إرشادات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1E71781-2A66-0E64-3273-CB8BA511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406" r="14593"/>
            <a:stretch/>
          </p:blipFill>
          <p:spPr>
            <a:xfrm>
              <a:off x="3878030" y="2349394"/>
              <a:ext cx="2129243" cy="170339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17A5353-BD5B-9839-56B2-73A7D0C8A6C4}"/>
              </a:ext>
            </a:extLst>
          </p:cNvPr>
          <p:cNvGrpSpPr/>
          <p:nvPr/>
        </p:nvGrpSpPr>
        <p:grpSpPr>
          <a:xfrm>
            <a:off x="9907513" y="2344582"/>
            <a:ext cx="1788974" cy="2341471"/>
            <a:chOff x="9907513" y="2344582"/>
            <a:chExt cx="1788974" cy="23414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1816268-57FD-FB42-6C17-E095F147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3588" t="10301" r="13685" b="6469"/>
            <a:stretch/>
          </p:blipFill>
          <p:spPr>
            <a:xfrm>
              <a:off x="10053569" y="2344582"/>
              <a:ext cx="1496862" cy="17130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5ED68D4-F248-92FB-AA52-8A3569E2F591}"/>
                </a:ext>
              </a:extLst>
            </p:cNvPr>
            <p:cNvSpPr txBox="1"/>
            <p:nvPr/>
          </p:nvSpPr>
          <p:spPr>
            <a:xfrm>
              <a:off x="9907513" y="4316721"/>
              <a:ext cx="17889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altLang="en-US" b="1" dirty="0">
                  <a:solidFill>
                    <a:srgbClr val="000000"/>
                  </a:solidFill>
                  <a:latin typeface="-webkit-standard"/>
                </a:rPr>
                <a:t>خطاب انضمام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3E6BEC-FA5A-4A7B-82C0-F09367D92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058" y="2357722"/>
            <a:ext cx="1686740" cy="1686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DAADE1-0ECB-465B-2F0F-97CFE28C5EDC}"/>
              </a:ext>
            </a:extLst>
          </p:cNvPr>
          <p:cNvSpPr txBox="1"/>
          <p:nvPr/>
        </p:nvSpPr>
        <p:spPr>
          <a:xfrm>
            <a:off x="7239303" y="5245279"/>
            <a:ext cx="16026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Link to Google Form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95E5BD-A349-1869-963C-F4C7AF09D93C}"/>
              </a:ext>
            </a:extLst>
          </p:cNvPr>
          <p:cNvSpPr txBox="1"/>
          <p:nvPr/>
        </p:nvSpPr>
        <p:spPr>
          <a:xfrm>
            <a:off x="3445726" y="5245279"/>
            <a:ext cx="29590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SureNexus_SHP_Guidelines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5A4595-6848-081A-08A7-9C1561986958}"/>
              </a:ext>
            </a:extLst>
          </p:cNvPr>
          <p:cNvSpPr txBox="1"/>
          <p:nvPr/>
        </p:nvSpPr>
        <p:spPr>
          <a:xfrm>
            <a:off x="791058" y="4316721"/>
            <a:ext cx="1686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SHP </a:t>
            </a:r>
          </a:p>
          <a:p>
            <a:pPr algn="ctr"/>
            <a:r>
              <a:rPr lang="ar-SA" altLang="en-US" b="1" dirty="0">
                <a:solidFill>
                  <a:srgbClr val="000000"/>
                </a:solidFill>
                <a:latin typeface="-webkit-standard"/>
              </a:rPr>
              <a:t>قاعدة بيانات</a:t>
            </a:r>
            <a:r>
              <a:rPr lang="en-GB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9224" y="-67275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MA" sz="3600" b="1" dirty="0">
                <a:solidFill>
                  <a:schemeClr val="accent6"/>
                </a:solidFill>
              </a:rPr>
              <a:t>حزمة العمل</a:t>
            </a:r>
            <a:r>
              <a:rPr lang="fr-FR" sz="3600" b="1" dirty="0">
                <a:solidFill>
                  <a:schemeClr val="accent6"/>
                </a:solidFill>
              </a:rPr>
              <a:t>2 </a:t>
            </a:r>
            <a:r>
              <a:rPr lang="ar-MA" sz="3600" b="1" dirty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-</a:t>
            </a:r>
            <a:r>
              <a:rPr lang="ar-MA" sz="3600" b="1" dirty="0">
                <a:solidFill>
                  <a:schemeClr val="accent6"/>
                </a:solidFill>
              </a:rPr>
              <a:t>منصة أصحاب المصلحة</a:t>
            </a:r>
            <a:r>
              <a:rPr lang="fr-FR" sz="36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6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A91877E8-560C-DC6E-0D77-82446B1B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A2620F4-C9FD-A5D2-FFA0-1B5A557A0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08CD128-A48A-779F-A8FC-69BBA2D71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F85885-6F38-A90F-FB28-03024026C119}"/>
              </a:ext>
            </a:extLst>
          </p:cNvPr>
          <p:cNvSpPr txBox="1"/>
          <p:nvPr/>
        </p:nvSpPr>
        <p:spPr>
          <a:xfrm>
            <a:off x="853321" y="5326603"/>
            <a:ext cx="3738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err="1">
                <a:latin typeface="Arial" panose="020B0604020202020204" pitchFamily="34" charset="0"/>
              </a:rPr>
              <a:t>SureNexus_SHP_Guidelines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572066-8938-9E16-D84F-8D4A975F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" y="2667661"/>
            <a:ext cx="4359022" cy="2441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-36498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MA" sz="3600" b="1" dirty="0">
                <a:solidFill>
                  <a:schemeClr val="accent6"/>
                </a:solidFill>
              </a:rPr>
              <a:t>حزمة العمل</a:t>
            </a:r>
            <a:r>
              <a:rPr lang="fr-FR" sz="3600" b="1" dirty="0">
                <a:solidFill>
                  <a:schemeClr val="accent6"/>
                </a:solidFill>
              </a:rPr>
              <a:t>2 </a:t>
            </a:r>
            <a:r>
              <a:rPr lang="ar-MA" sz="3600" b="1" dirty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-</a:t>
            </a:r>
            <a:r>
              <a:rPr lang="ar-MA" sz="3600" b="1" dirty="0">
                <a:solidFill>
                  <a:schemeClr val="accent6"/>
                </a:solidFill>
              </a:rPr>
              <a:t>منصة أصحاب المصلحة</a:t>
            </a:r>
            <a:r>
              <a:rPr lang="fr-FR" sz="3600" b="1" dirty="0">
                <a:solidFill>
                  <a:schemeClr val="accent6"/>
                </a:solidFill>
              </a:rPr>
              <a:t> 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xmlns="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27798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xmlns="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algn="r" rtl="1"/>
                      <a:r>
                        <a:rPr lang="ar-MA" dirty="0" smtClean="0"/>
                        <a:t>حزمة العمل</a:t>
                      </a:r>
                      <a:r>
                        <a:rPr lang="fr-FR" dirty="0" smtClean="0"/>
                        <a:t>2 </a:t>
                      </a:r>
                      <a:r>
                        <a:rPr lang="ar-MA" dirty="0" smtClean="0"/>
                        <a:t> </a:t>
                      </a:r>
                      <a:r>
                        <a:rPr lang="fr-FR" dirty="0" smtClean="0"/>
                        <a:t>-</a:t>
                      </a:r>
                      <a:r>
                        <a:rPr lang="ar-MA" dirty="0" smtClean="0"/>
                        <a:t>منصة أصحاب المصلحة</a:t>
                      </a:r>
                      <a:r>
                        <a:rPr lang="fr-FR" dirty="0" smtClean="0"/>
                        <a:t> -</a:t>
                      </a:r>
                      <a:r>
                        <a:rPr lang="ar-MA" dirty="0" smtClean="0"/>
                        <a:t>ورش عمل </a:t>
                      </a:r>
                      <a:r>
                        <a:rPr lang="fr-FR" dirty="0" smtClean="0"/>
                        <a:t>SHP</a:t>
                      </a:r>
                      <a:r>
                        <a:rPr lang="ar-MA" dirty="0" smtClean="0"/>
                        <a:t> </a:t>
                      </a:r>
                      <a:endParaRPr dirty="0"/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78957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91269" y="1798644"/>
            <a:ext cx="72117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2400" dirty="0"/>
              <a:t>بصفتكم جهة معنية رئيسية في تطبيق نهج </a:t>
            </a:r>
            <a:r>
              <a:rPr lang="fr-FR" sz="2400" dirty="0"/>
              <a:t>WEFE Nexus </a:t>
            </a:r>
            <a:r>
              <a:rPr lang="ar-MA" sz="2400" dirty="0"/>
              <a:t>في بلدكم ومنطقة البحر الأبيض المتوسط، فإن مؤسستكم مدعوة للانضمام </a:t>
            </a:r>
            <a:r>
              <a:rPr lang="ar-MA" sz="2400" dirty="0" smtClean="0"/>
              <a:t>إلى </a:t>
            </a:r>
            <a:r>
              <a:rPr lang="fr-FR" sz="2400" dirty="0" smtClean="0"/>
              <a:t>. SHP </a:t>
            </a:r>
          </a:p>
          <a:p>
            <a:pPr algn="r" rtl="1"/>
            <a:r>
              <a:rPr lang="ar-MA" sz="2400" dirty="0" smtClean="0"/>
              <a:t>العضوية </a:t>
            </a:r>
            <a:r>
              <a:rPr lang="ar-MA" sz="2400" dirty="0"/>
              <a:t>اختيارية وتشمل مجموعة من الإجراءات التي يمكن لمؤسستكم تحديدها مسبقًا</a:t>
            </a:r>
            <a:r>
              <a:rPr lang="ar-MA" sz="2400" dirty="0" smtClean="0"/>
              <a:t>.</a:t>
            </a:r>
            <a:endParaRPr lang="fr-FR" sz="2400" dirty="0" smtClean="0"/>
          </a:p>
          <a:p>
            <a:pPr algn="r" rtl="1"/>
            <a:r>
              <a:rPr lang="ar-MA" sz="2400" dirty="0" smtClean="0"/>
              <a:t>توضح </a:t>
            </a:r>
            <a:r>
              <a:rPr lang="ar-MA" sz="2400" dirty="0"/>
              <a:t>هذه الوثيقة أدوار الجهات المعنية ومساهماتها ومسؤولياتها وفوائدها، بالإضافة إلى آليات نقل المعرفة والدروس المستفادة خلال المشروع</a:t>
            </a:r>
            <a:r>
              <a:rPr lang="ar-MA" sz="2400" dirty="0" smtClean="0"/>
              <a:t>.</a:t>
            </a:r>
            <a:endParaRPr lang="fr-FR" sz="2400" dirty="0" smtClean="0"/>
          </a:p>
          <a:p>
            <a:pPr algn="r" rtl="1"/>
            <a:r>
              <a:rPr lang="ar-MA" sz="2400" dirty="0" smtClean="0"/>
              <a:t>في </a:t>
            </a:r>
            <a:r>
              <a:rPr lang="ar-MA" sz="2400" dirty="0"/>
              <a:t>نهاية هذه الوثيقة، ستجدون نموذج طلب عضوية اختياري. إذا كنتم مهتمين، يمكنكم تحديد التزامات مؤسستكم كعضو في </a:t>
            </a:r>
            <a:r>
              <a:rPr lang="fr-FR" sz="2400" dirty="0"/>
              <a:t>SHP </a:t>
            </a:r>
            <a:r>
              <a:rPr lang="ar-MA" sz="2400" dirty="0"/>
              <a:t>وتقديم معلومات أساسية عنها.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89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37BBE543-F98B-5233-56AE-4161058A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0688355-E724-1909-C481-4F205CBC0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DF5A666-8195-0B5D-F8A8-A91F480E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CA8AE8-7B6A-B8B6-F26E-E04BF01E7298}"/>
              </a:ext>
            </a:extLst>
          </p:cNvPr>
          <p:cNvSpPr txBox="1"/>
          <p:nvPr/>
        </p:nvSpPr>
        <p:spPr>
          <a:xfrm>
            <a:off x="318977" y="2609391"/>
            <a:ext cx="4774018" cy="2207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600"/>
              </a:spcBef>
            </a:pP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ولهذا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الغرض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،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يُتوقَّع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من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أعضاء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الشبكة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أن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r" rtl="1">
              <a:lnSpc>
                <a:spcPct val="115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يعززوا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الثقة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والتعاون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النشط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داخل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الشبكة</a:t>
            </a:r>
            <a:r>
              <a:rPr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lvl="0" indent="-285750" algn="r" rtl="1">
              <a:lnSpc>
                <a:spcPct val="115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يضمنوا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تبادل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المعلومات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بشكل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مستمر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ومفتوح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عبر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الشبكة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lvl="0" indent="-285750" algn="r" rtl="1">
              <a:lnSpc>
                <a:spcPct val="115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يروّجوا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لعمليات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التعلم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المشترك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بين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الشبكات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المحلية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المختلفة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9224" y="-67275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MA" sz="3600" b="1" dirty="0">
                <a:solidFill>
                  <a:schemeClr val="accent6"/>
                </a:solidFill>
              </a:rPr>
              <a:t>حزمة العمل</a:t>
            </a:r>
            <a:r>
              <a:rPr lang="fr-FR" sz="3600" b="1" dirty="0">
                <a:solidFill>
                  <a:schemeClr val="accent6"/>
                </a:solidFill>
              </a:rPr>
              <a:t>2 </a:t>
            </a:r>
            <a:r>
              <a:rPr lang="ar-MA" sz="3600" b="1" dirty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-</a:t>
            </a:r>
            <a:r>
              <a:rPr lang="ar-MA" sz="3600" b="1" dirty="0">
                <a:solidFill>
                  <a:schemeClr val="accent6"/>
                </a:solidFill>
              </a:rPr>
              <a:t>منصة أصحاب المصلحة</a:t>
            </a:r>
            <a:r>
              <a:rPr lang="fr-FR" sz="3600" b="1" dirty="0">
                <a:solidFill>
                  <a:schemeClr val="accent6"/>
                </a:solidFill>
              </a:rPr>
              <a:t> </a:t>
            </a:r>
          </a:p>
        </p:txBody>
      </p:sp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xmlns="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27798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xmlns="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algn="r" rtl="1"/>
                      <a:r>
                        <a:rPr lang="ar-MA" dirty="0" smtClean="0"/>
                        <a:t>حزمة العمل</a:t>
                      </a:r>
                      <a:r>
                        <a:rPr lang="fr-FR" dirty="0" smtClean="0"/>
                        <a:t>2 </a:t>
                      </a:r>
                      <a:r>
                        <a:rPr lang="ar-MA" dirty="0" smtClean="0"/>
                        <a:t> </a:t>
                      </a:r>
                      <a:r>
                        <a:rPr lang="fr-FR" dirty="0" smtClean="0"/>
                        <a:t>-</a:t>
                      </a:r>
                      <a:r>
                        <a:rPr lang="ar-MA" dirty="0" smtClean="0"/>
                        <a:t>منصة أصحاب المصلحة</a:t>
                      </a:r>
                      <a:r>
                        <a:rPr lang="fr-FR" dirty="0" smtClean="0"/>
                        <a:t> -</a:t>
                      </a:r>
                      <a:r>
                        <a:rPr lang="ar-MA" dirty="0" smtClean="0"/>
                        <a:t>ورش عمل </a:t>
                      </a:r>
                      <a:r>
                        <a:rPr lang="fr-FR" dirty="0" smtClean="0"/>
                        <a:t>SHP</a:t>
                      </a:r>
                      <a:r>
                        <a:rPr lang="ar-MA" dirty="0" smtClean="0"/>
                        <a:t> </a:t>
                      </a:r>
                      <a:endParaRPr dirty="0"/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78957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9220"/>
              </p:ext>
            </p:extLst>
          </p:nvPr>
        </p:nvGraphicFramePr>
        <p:xfrm>
          <a:off x="5329224" y="2112890"/>
          <a:ext cx="6728050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4025"/>
                <a:gridCol w="3364025"/>
              </a:tblGrid>
              <a:tr h="259367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الحكومات المحلية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المنظمات العمومية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67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الحكومات الوطنية وتحت</a:t>
                      </a:r>
                      <a:r>
                        <a:rPr lang="fr-M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الوطنية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67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مراكز البحث والجامعات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المنظمات البحثية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67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شركات الصناعات الغذائية والزراعية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المنظمات الخاصة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67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المنتجون المحليون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67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مرافق الماء والطاقة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67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جمعيات المستهلكين </a:t>
                      </a:r>
                      <a:r>
                        <a:rPr lang="fr-M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المنظمات غير الحكومية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المنظمات غير الحكومية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5489C6F1-7E67-5EBF-F92E-E7792E618184}"/>
              </a:ext>
            </a:extLst>
          </p:cNvPr>
          <p:cNvSpPr/>
          <p:nvPr/>
        </p:nvSpPr>
        <p:spPr>
          <a:xfrm>
            <a:off x="596349" y="597156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 defTabSz="1651000" latinLnBrk="1" hangingPunct="0"/>
            <a:r>
              <a:rPr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تعزيز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التواصل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والتكتلات</a:t>
            </a:r>
            <a:endParaRPr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xmlns="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20715"/>
              </p:ext>
            </p:extLst>
          </p:nvPr>
        </p:nvGraphicFramePr>
        <p:xfrm>
          <a:off x="406400" y="1175888"/>
          <a:ext cx="11379199" cy="56821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928493"/>
                <a:gridCol w="4450706">
                  <a:extLst>
                    <a:ext uri="{9D8B030D-6E8A-4147-A177-3AD203B41FA5}">
                      <a16:colId xmlns:a16="http://schemas.microsoft.com/office/drawing/2014/main" xmlns="" val="41777959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النشاط المحدد</a:t>
                      </a:r>
                      <a:endParaRPr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fr-FR" sz="1600" b="1" kern="1200" dirty="0">
                          <a:solidFill>
                            <a:schemeClr val="tx1"/>
                          </a:solidFill>
                        </a:rPr>
                        <a:t>SureNexus </a:t>
                      </a:r>
                      <a:r>
                        <a:rPr sz="1600" b="1" kern="1200" dirty="0" err="1">
                          <a:solidFill>
                            <a:schemeClr val="tx1"/>
                          </a:solidFill>
                        </a:rPr>
                        <a:t>النشاط</a:t>
                      </a:r>
                      <a:r>
                        <a:rPr sz="16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600" b="1" kern="1200" dirty="0" err="1">
                          <a:solidFill>
                            <a:schemeClr val="tx1"/>
                          </a:solidFill>
                        </a:rPr>
                        <a:t>الرئيسي</a:t>
                      </a:r>
                      <a:r>
                        <a:rPr lang="fr-FR" sz="1600" b="1" kern="120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extLst>
                  <a:ext uri="{0D108BD9-81ED-4DB2-BD59-A6C34878D82A}">
                    <a16:rowId xmlns:a16="http://schemas.microsoft.com/office/drawing/2014/main" xmlns="" val="3226174698"/>
                  </a:ext>
                </a:extLst>
              </a:tr>
              <a:tr h="30145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ترابط الماء–الطاقة–الغذاء–البيئة (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WEFE Nexus)  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المنهجية</a:t>
                      </a:r>
                      <a:r>
                        <a:rPr lang="ar-SA" sz="16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1600" b="1" dirty="0" smtClean="0">
                          <a:solidFill>
                            <a:schemeClr val="tx1"/>
                          </a:solidFill>
                        </a:rPr>
                        <a:t>، </a:t>
                      </a:r>
                      <a:r>
                        <a:rPr lang="ar-SA" sz="1600" b="1" dirty="0" err="1" smtClean="0">
                          <a:solidFill>
                            <a:schemeClr val="tx1"/>
                          </a:solidFill>
                        </a:rPr>
                        <a:t>الحوكمة</a:t>
                      </a:r>
                      <a:r>
                        <a:rPr lang="ar-SA" sz="1600" b="1" dirty="0" smtClean="0">
                          <a:solidFill>
                            <a:schemeClr val="tx1"/>
                          </a:solidFill>
                        </a:rPr>
                        <a:t>، 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المؤشرات</a:t>
                      </a:r>
                      <a:endParaRPr lang="ar-SA" sz="16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التكوين المستمر وبناء القدرات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/>
                      <a:r>
                        <a:rPr lang="a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الجزء الأول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دورات عامة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extLst>
                  <a:ext uri="{0D108BD9-81ED-4DB2-BD59-A6C34878D82A}">
                    <a16:rowId xmlns:a16="http://schemas.microsoft.com/office/drawing/2014/main" xmlns="" val="1429419166"/>
                  </a:ext>
                </a:extLst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fr-MA" sz="16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NbS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a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وصحة النظم البيئية وخدماتها</a:t>
                      </a:r>
                      <a:endParaRPr lang="ar-M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930386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لحلول القائمة على الطبيعة الاقتصاد الحيوي الدائري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الكربوني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667975"/>
                  </a:ext>
                </a:extLst>
              </a:tr>
              <a:tr h="28959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النمذجة بالذكاء الاصطناعي وتحليل السيناريوهات في إطار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WEFE Nexus </a:t>
                      </a:r>
                      <a:r>
                        <a:rPr lang="a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نظام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rowSpan="4">
                  <a:txBody>
                    <a:bodyPr/>
                    <a:lstStyle/>
                    <a:p>
                      <a:pPr algn="r" rtl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التكوين المستمر وبناء القدرات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الجزء الثاني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: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دورات متخصصة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</a:tr>
              <a:tr h="289592">
                <a:tc>
                  <a:txBody>
                    <a:bodyPr/>
                    <a:lstStyle/>
                    <a:p>
                      <a:pPr algn="r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NBS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الحلول القائمة على الطبيعة والتقنيات الهيدروليكية التقليدية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التراثية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 rtl="1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8959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التكيف مع التغير المناخي وترابط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WEFE Nexus </a:t>
                      </a:r>
                      <a:r>
                        <a:rPr lang="a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نظام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 rtl="1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0675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العوامل المُمكِّنة </a:t>
                      </a:r>
                      <a:r>
                        <a:rPr lang="ar-SA" sz="16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لل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ـ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Nexus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، ومحركات التغيير، ومؤشرات الاستدامة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 rtl="1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28510">
                <a:tc>
                  <a:txBody>
                    <a:bodyPr/>
                    <a:lstStyle/>
                    <a:p>
                      <a:pPr algn="r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ممارسات الاقتصاد الحيوي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row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الاستشارة حسب الطلب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/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extLst>
                  <a:ext uri="{0D108BD9-81ED-4DB2-BD59-A6C34878D82A}">
                    <a16:rowId xmlns:a16="http://schemas.microsoft.com/office/drawing/2014/main" xmlns="" val="460295828"/>
                  </a:ext>
                </a:extLst>
              </a:tr>
              <a:tr h="245598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الفلاحة الرقمية والزراعة الكهروضوئية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fr-MA" sz="16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Agrivoltaics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algn="r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اختيار التقنيات لمعالجة المياه ومياه الصرف باستعمال الحلول القائمة على الطبيعة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إشكاليات القطاع الفلاحي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التلوث، الري،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…(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النجاعة في استعمال الموارد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الطاقة والماء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سيناريوهات التغير المناخي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4948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ملخصات تقنية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تقارير متاحة للوثائق الرئيسية بـ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لغات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الإنجليزية، الإسبانية، الإيطالية، الفرنسية، اليونانية، العربية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الولوج إلى الملخصات التقنية والنشرات الإخبارية والتقارير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/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</a:tr>
              <a:tr h="245598">
                <a:tc>
                  <a:txBody>
                    <a:bodyPr/>
                    <a:lstStyle/>
                    <a:p>
                      <a:pPr algn="r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النشرات الإخبارية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algn="r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مذكرات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موجزات سياسات عمومية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جائزة لتكريم أفضل المبادرات في مجال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WEFE Nexus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البقاء على اطلاع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مؤتمرات / ورشات / ندوات عبر الإنترنت / منتديات ومنصات نقاش رقمية</a:t>
                      </a:r>
                      <a:endParaRPr lang="ar-SA" sz="16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فرص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التواصل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التشبيك والمشاركة في المبادرات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1"/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تبادل المعرفة والخبرات حول مقاربة </a:t>
                      </a:r>
                      <a:r>
                        <a:rPr lang="fr-M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WEFE Nexus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  <a:tr h="2455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الولوج إلى حلول من قطاعات أو سياقات مناخية مماثلة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8" marR="59738" marT="0" marB="0"/>
                </a:tc>
                <a:tc vMerge="1">
                  <a:txBody>
                    <a:bodyPr/>
                    <a:lstStyle/>
                    <a:p>
                      <a:pPr algn="r"/>
                      <a:endParaRPr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DAD"/>
                    </a:solidFill>
                  </a:tcPr>
                </a:tc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D986D8B-B4B7-DE62-2C34-19F596843473}"/>
              </a:ext>
            </a:extLst>
          </p:cNvPr>
          <p:cNvSpPr txBox="1"/>
          <p:nvPr/>
        </p:nvSpPr>
        <p:spPr>
          <a:xfrm>
            <a:off x="7960700" y="577827"/>
            <a:ext cx="419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latin typeface="Arial" panose="020B0604020202020204" pitchFamily="34" charset="0"/>
              </a:rPr>
              <a:t> SHP</a:t>
            </a:r>
            <a:r>
              <a:rPr sz="2400" b="1" dirty="0" err="1" smtClean="0">
                <a:latin typeface="Arial" panose="020B0604020202020204" pitchFamily="34" charset="0"/>
              </a:rPr>
              <a:t>مزايا</a:t>
            </a:r>
            <a:r>
              <a:rPr sz="2400" b="1" dirty="0" smtClean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كونك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عضوًا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في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منصة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9224" y="-67275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MA" sz="3600" b="1" dirty="0">
                <a:solidFill>
                  <a:schemeClr val="accent6"/>
                </a:solidFill>
              </a:rPr>
              <a:t>حزمة العمل</a:t>
            </a:r>
            <a:r>
              <a:rPr lang="fr-FR" sz="3600" b="1" dirty="0">
                <a:solidFill>
                  <a:schemeClr val="accent6"/>
                </a:solidFill>
              </a:rPr>
              <a:t>2 </a:t>
            </a:r>
            <a:r>
              <a:rPr lang="ar-MA" sz="3600" b="1" dirty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-</a:t>
            </a:r>
            <a:r>
              <a:rPr lang="ar-MA" sz="3600" b="1" dirty="0">
                <a:solidFill>
                  <a:schemeClr val="accent6"/>
                </a:solidFill>
              </a:rPr>
              <a:t>منصة أصحاب المصلحة</a:t>
            </a:r>
            <a:r>
              <a:rPr lang="fr-FR" sz="36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2297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 defTabSz="1651000" latinLnBrk="1" hangingPunct="0"/>
            <a:r>
              <a:rPr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تعزيز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التواصل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والتكتلات</a:t>
            </a:r>
            <a:endParaRPr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D986D8B-B4B7-DE62-2C34-19F596843473}"/>
              </a:ext>
            </a:extLst>
          </p:cNvPr>
          <p:cNvSpPr txBox="1"/>
          <p:nvPr/>
        </p:nvSpPr>
        <p:spPr>
          <a:xfrm>
            <a:off x="7675412" y="689489"/>
            <a:ext cx="4199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sz="2000" b="1" dirty="0" err="1">
                <a:latin typeface="Arial" panose="020B0604020202020204" pitchFamily="34" charset="0"/>
              </a:rPr>
              <a:t>مزايا</a:t>
            </a:r>
            <a:r>
              <a:rPr sz="2000" b="1" dirty="0">
                <a:latin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</a:rPr>
              <a:t>كونك</a:t>
            </a:r>
            <a:r>
              <a:rPr sz="2000" b="1" dirty="0">
                <a:latin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</a:rPr>
              <a:t>عضوًا</a:t>
            </a:r>
            <a:r>
              <a:rPr sz="2000" b="1" dirty="0">
                <a:latin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</a:rPr>
              <a:t>في</a:t>
            </a:r>
            <a:r>
              <a:rPr sz="2000" b="1" dirty="0">
                <a:latin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</a:rPr>
              <a:t>منصة</a:t>
            </a:r>
            <a:r>
              <a:rPr sz="2000" b="1" dirty="0">
                <a:latin typeface="Arial" panose="020B0604020202020204" pitchFamily="34" charset="0"/>
              </a:rPr>
              <a:t> SHP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9224" y="-67275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MA" sz="3600" b="1" dirty="0">
                <a:solidFill>
                  <a:schemeClr val="accent6"/>
                </a:solidFill>
              </a:rPr>
              <a:t>حزمة العمل</a:t>
            </a:r>
            <a:r>
              <a:rPr lang="fr-FR" sz="3600" b="1" dirty="0">
                <a:solidFill>
                  <a:schemeClr val="accent6"/>
                </a:solidFill>
              </a:rPr>
              <a:t>2 </a:t>
            </a:r>
            <a:r>
              <a:rPr lang="ar-MA" sz="3600" b="1" dirty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-</a:t>
            </a:r>
            <a:r>
              <a:rPr lang="ar-MA" sz="3600" b="1" dirty="0">
                <a:solidFill>
                  <a:schemeClr val="accent6"/>
                </a:solidFill>
              </a:rPr>
              <a:t>منصة أصحاب المصلحة</a:t>
            </a:r>
            <a:r>
              <a:rPr lang="fr-FR" sz="3600" b="1" dirty="0">
                <a:solidFill>
                  <a:schemeClr val="accent6"/>
                </a:solidFill>
              </a:rPr>
              <a:t>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31218"/>
              </p:ext>
            </p:extLst>
          </p:nvPr>
        </p:nvGraphicFramePr>
        <p:xfrm>
          <a:off x="270933" y="1206497"/>
          <a:ext cx="11604188" cy="55455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919633"/>
                <a:gridCol w="4684555"/>
              </a:tblGrid>
              <a:tr h="2452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الوصول </a:t>
                      </a: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إلى النتائج لأعضاء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SHP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SureNexus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نتائج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الوصول إلى 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الورشات 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/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المؤتمرات 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رسوم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مشاركة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مخفضة 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التدريب المستمر وبناء القدرات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)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دورات عامة ومتخصصة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(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744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الوصول إلى مواد التدريب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592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شهادات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معترف بها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أربع استشارات مجانية لكل منظمة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) 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سنويًا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(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1458" marR="41458" marT="5758" marB="0"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الاستشارات حسب الطلب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إعداد سيناريو واحد</a:t>
                      </a:r>
                      <a:r>
                        <a:rPr lang="fr-M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(1) 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للتغير المناخي لكل موقع</a:t>
                      </a:r>
                      <a:r>
                        <a:rPr lang="fr-M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) 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سنويا</a:t>
                      </a:r>
                      <a:r>
                        <a:rPr lang="fr-M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(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1458" marR="41458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728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الولوج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إلى الملخصات التقنية 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تقارير متاحة للوثائق الرئيسية بست لغات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M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: 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الإنجليزية، الإسبانية، الإيطالية، الفرنسية، اليونانية، العربية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rowSpan="6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الولوج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إلى الملخصات التقنية والنشرات الإخبارية والتقارير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تقرير واحد من كل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-  DS 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أربعة تقارير قطاعية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تقرير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تقني 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واحد حول البلاستيك في الزراعة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(CTPC)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1458" marR="41458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61770" algn="l"/>
                        </a:tabLs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تقرير تقني حول الحلول القائمة على الطبيعة</a:t>
                      </a:r>
                      <a:r>
                        <a:rPr lang="fr-M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(NbS) 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للفلاحة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1458" marR="41458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تقرير</a:t>
                      </a: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تقني 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واحد حول حلول الاقتصاد الحيوي للزراعة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1458" marR="41458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208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ولوج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مجاني للأعضاء المسجلين إلى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: 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النشرات الإخبارية، التقارير، الملخصات، الإرشادات، التقارير</a:t>
                      </a:r>
                      <a:r>
                        <a:rPr lang="ar-AE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البيضاء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، 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…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ولوج الشركاء 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إلى قاعدة بيانات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“</a:t>
                      </a:r>
                      <a:r>
                        <a:rPr lang="ar-SA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حلول للمشكلات المتشابهة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” (SiProS)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فرص التواصل والعمل المشترك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ولوج مباشر وسهل إلى مجتمع الممارسة </a:t>
                      </a: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WEFE Nexus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88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الولوج</a:t>
                      </a: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إلى قاعدة بيانات أعضاء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SHP </a:t>
                      </a: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واستخدامها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084" marR="36084" marT="5758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167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xmlns="" id="{6E2B97BC-735D-B3BC-0138-84E8D4A97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1" y="2113535"/>
            <a:ext cx="10551477" cy="4274203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xmlns="" id="{91A036B9-B0A7-CFDC-4DB5-26990298AA25}"/>
              </a:ext>
            </a:extLst>
          </p:cNvPr>
          <p:cNvSpPr txBox="1"/>
          <p:nvPr/>
        </p:nvSpPr>
        <p:spPr>
          <a:xfrm>
            <a:off x="330949" y="930264"/>
            <a:ext cx="3728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تم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تصميم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المنصة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وتطويرها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https://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surenexus.eu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shp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-map/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E9CA1DBB-AC12-5FC0-40F0-901FC2F58A89}"/>
              </a:ext>
            </a:extLst>
          </p:cNvPr>
          <p:cNvSpPr txBox="1"/>
          <p:nvPr/>
        </p:nvSpPr>
        <p:spPr>
          <a:xfrm>
            <a:off x="7911151" y="866383"/>
            <a:ext cx="3949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1400"/>
              </a:spcBef>
              <a:spcAft>
                <a:spcPts val="0"/>
              </a:spcAft>
            </a:pPr>
            <a:r>
              <a:rPr dirty="0" err="1">
                <a:latin typeface="Arial" panose="020B0604020202020204" pitchFamily="34" charset="0"/>
              </a:rPr>
              <a:t>الهدف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الأساسي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للمنصة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هو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تعزيز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التعاون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بين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أصحاب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المصلحة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من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خلال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توفير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مركز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مركزي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لتبادل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المعلومات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والموارد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F5A1D77-577E-8F15-D8E3-4B692378011D}"/>
              </a:ext>
            </a:extLst>
          </p:cNvPr>
          <p:cNvSpPr txBox="1"/>
          <p:nvPr/>
        </p:nvSpPr>
        <p:spPr>
          <a:xfrm>
            <a:off x="8047770" y="2107817"/>
            <a:ext cx="3813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MA" dirty="0">
                <a:latin typeface="Arial" panose="020B0604020202020204" pitchFamily="34" charset="0"/>
              </a:rPr>
              <a:t>SHP </a:t>
            </a:r>
            <a:r>
              <a:rPr lang="ar-AE" dirty="0">
                <a:latin typeface="Arial" panose="020B0604020202020204" pitchFamily="34" charset="0"/>
              </a:rPr>
              <a:t>إنشاء فروع محلية وفق نهج</a:t>
            </a:r>
            <a:endParaRPr lang="fr-MA" dirty="0">
              <a:latin typeface="Arial" panose="020B0604020202020204" pitchFamily="34" charset="0"/>
            </a:endParaRPr>
          </a:p>
          <a:p>
            <a:pPr algn="r"/>
            <a:r>
              <a:rPr lang="fr-FR" dirty="0">
                <a:latin typeface="Arial" panose="020B0604020202020204" pitchFamily="34" charset="0"/>
              </a:rPr>
              <a:t>، </a:t>
            </a:r>
            <a:r>
              <a:rPr lang="ar-AE" dirty="0">
                <a:latin typeface="Arial" panose="020B0604020202020204" pitchFamily="34" charset="0"/>
              </a:rPr>
              <a:t>من خلال منصة جغرافية ومجموعات ممارسة تعتمد نهجًا موضوعيًا.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9224" y="-67275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MA" sz="3600" b="1" dirty="0">
                <a:solidFill>
                  <a:schemeClr val="accent6"/>
                </a:solidFill>
              </a:rPr>
              <a:t>حزمة العمل</a:t>
            </a:r>
            <a:r>
              <a:rPr lang="fr-FR" sz="3600" b="1" dirty="0">
                <a:solidFill>
                  <a:schemeClr val="accent6"/>
                </a:solidFill>
              </a:rPr>
              <a:t>2 </a:t>
            </a:r>
            <a:r>
              <a:rPr lang="ar-MA" sz="3600" b="1" dirty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-</a:t>
            </a:r>
            <a:r>
              <a:rPr lang="ar-MA" sz="3600" b="1" dirty="0">
                <a:solidFill>
                  <a:schemeClr val="accent6"/>
                </a:solidFill>
              </a:rPr>
              <a:t>منصة أصحاب المصلحة</a:t>
            </a:r>
            <a:r>
              <a:rPr lang="fr-FR" sz="36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471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51254F-13A5-FEE0-63BC-B518368C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E000C8E-2D79-F5B2-039D-60D1AA8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6294FBD-5A44-DBCD-8855-E0C4694F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9D06BA-40DD-80D9-C758-932C9D9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5" y="1770793"/>
            <a:ext cx="1162998" cy="106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624013-AD16-076D-C0EB-D9A9FDCA4D2A}"/>
              </a:ext>
            </a:extLst>
          </p:cNvPr>
          <p:cNvSpPr txBox="1"/>
          <p:nvPr/>
        </p:nvSpPr>
        <p:spPr>
          <a:xfrm>
            <a:off x="168753" y="3164270"/>
            <a:ext cx="1759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Arial" panose="020B0604020202020204" pitchFamily="34" charset="0"/>
              </a:rPr>
              <a:t>1</a:t>
            </a:r>
          </a:p>
          <a:p>
            <a:pPr algn="ctr"/>
            <a:r>
              <a:rPr dirty="0" err="1">
                <a:latin typeface="Arial" panose="020B0604020202020204" pitchFamily="34" charset="0"/>
              </a:rPr>
              <a:t>عرض</a:t>
            </a:r>
            <a:r>
              <a:rPr dirty="0">
                <a:latin typeface="Arial" panose="020B0604020202020204" pitchFamily="34" charset="0"/>
              </a:rPr>
              <a:t> SURENEXUS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D10F4B-7D23-4072-C623-60817900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30" y="1782146"/>
            <a:ext cx="1162999" cy="1162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BAAE8B-DEE6-F59D-9008-A32BAB56141C}"/>
              </a:ext>
            </a:extLst>
          </p:cNvPr>
          <p:cNvSpPr txBox="1"/>
          <p:nvPr/>
        </p:nvSpPr>
        <p:spPr>
          <a:xfrm>
            <a:off x="2452979" y="3164270"/>
            <a:ext cx="1609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dirty="0">
                <a:latin typeface="Arial" panose="020B0604020202020204" pitchFamily="34" charset="0"/>
              </a:rPr>
              <a:t>2</a:t>
            </a:r>
          </a:p>
          <a:p>
            <a:pPr algn="ctr" rtl="1"/>
            <a:r>
              <a:rPr dirty="0" err="1">
                <a:latin typeface="Arial" panose="020B0604020202020204" pitchFamily="34" charset="0"/>
              </a:rPr>
              <a:t>تحديث</a:t>
            </a:r>
            <a:r>
              <a:rPr dirty="0">
                <a:latin typeface="Arial" panose="020B0604020202020204" pitchFamily="34" charset="0"/>
              </a:rPr>
              <a:t> SHP </a:t>
            </a:r>
          </a:p>
          <a:p>
            <a:pPr algn="ctr" rtl="1"/>
            <a:r>
              <a:rPr dirty="0" err="1">
                <a:latin typeface="Arial" panose="020B0604020202020204" pitchFamily="34" charset="0"/>
              </a:rPr>
              <a:t>قاعدة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البيانات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AFB0FC3-A8F9-A783-CB34-DC95730D8D1C}"/>
              </a:ext>
            </a:extLst>
          </p:cNvPr>
          <p:cNvSpPr/>
          <p:nvPr/>
        </p:nvSpPr>
        <p:spPr>
          <a:xfrm>
            <a:off x="18965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EC5BB8-CCF7-8444-B461-39C4F881401D}"/>
              </a:ext>
            </a:extLst>
          </p:cNvPr>
          <p:cNvSpPr/>
          <p:nvPr/>
        </p:nvSpPr>
        <p:spPr>
          <a:xfrm>
            <a:off x="112197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UPC / NTUA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5A140B-F4A3-D12B-BAA6-294ACD1847AB}"/>
              </a:ext>
            </a:extLst>
          </p:cNvPr>
          <p:cNvSpPr/>
          <p:nvPr/>
        </p:nvSpPr>
        <p:spPr>
          <a:xfrm>
            <a:off x="2330826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latin typeface="Arial" panose="020B0604020202020204" pitchFamily="34" charset="0"/>
              </a:rPr>
              <a:t>جميع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الشركاء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AA811FCF-93E6-5946-E443-26B79B0DB520}"/>
              </a:ext>
            </a:extLst>
          </p:cNvPr>
          <p:cNvSpPr/>
          <p:nvPr/>
        </p:nvSpPr>
        <p:spPr>
          <a:xfrm>
            <a:off x="3928837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2DA47B-74E3-6B43-FE08-AFE7495F7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18" y="1795521"/>
            <a:ext cx="1626595" cy="1149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F5A050-0859-E049-D523-217973313325}"/>
              </a:ext>
            </a:extLst>
          </p:cNvPr>
          <p:cNvSpPr txBox="1"/>
          <p:nvPr/>
        </p:nvSpPr>
        <p:spPr>
          <a:xfrm>
            <a:off x="6969410" y="3164270"/>
            <a:ext cx="1590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Arial" panose="020B0604020202020204" pitchFamily="34" charset="0"/>
              </a:rPr>
              <a:t>4</a:t>
            </a:r>
          </a:p>
          <a:p>
            <a:pPr algn="ctr"/>
            <a:r>
              <a:rPr dirty="0" err="1">
                <a:latin typeface="Arial" panose="020B0604020202020204" pitchFamily="34" charset="0"/>
              </a:rPr>
              <a:t>إعداد</a:t>
            </a:r>
            <a:r>
              <a:rPr dirty="0">
                <a:latin typeface="Arial" panose="020B0604020202020204" pitchFamily="34" charset="0"/>
              </a:rPr>
              <a:t> </a:t>
            </a:r>
          </a:p>
          <a:p>
            <a:r>
              <a:rPr dirty="0" err="1">
                <a:latin typeface="Arial" panose="020B0604020202020204" pitchFamily="34" charset="0"/>
              </a:rPr>
              <a:t>النشرة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الإخبارية</a:t>
            </a:r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27471A4-F147-5FE5-13E7-D5069E424C0F}"/>
              </a:ext>
            </a:extLst>
          </p:cNvPr>
          <p:cNvGrpSpPr/>
          <p:nvPr/>
        </p:nvGrpSpPr>
        <p:grpSpPr>
          <a:xfrm>
            <a:off x="6585755" y="4520492"/>
            <a:ext cx="2357720" cy="1565308"/>
            <a:chOff x="6954055" y="4485053"/>
            <a:chExt cx="2357720" cy="1565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8BA1DDA-AB36-20D2-CB43-848FB53C5303}"/>
                </a:ext>
              </a:extLst>
            </p:cNvPr>
            <p:cNvSpPr/>
            <p:nvPr/>
          </p:nvSpPr>
          <p:spPr>
            <a:xfrm>
              <a:off x="6954055" y="4485053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NTUA (English)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8FD99F1-6416-E501-9D16-6E24F53149F8}"/>
                </a:ext>
              </a:extLst>
            </p:cNvPr>
            <p:cNvSpPr/>
            <p:nvPr/>
          </p:nvSpPr>
          <p:spPr>
            <a:xfrm>
              <a:off x="6954055" y="4895310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UPC (Spanish)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9D3ECA2-E025-9CD8-FC5F-A2198FBE6DBC}"/>
                </a:ext>
              </a:extLst>
            </p:cNvPr>
            <p:cNvSpPr/>
            <p:nvPr/>
          </p:nvSpPr>
          <p:spPr>
            <a:xfrm>
              <a:off x="6954055" y="5305567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UNIVPM (Italy)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9313668-75CC-2C4D-C9F1-504CE0398199}"/>
                </a:ext>
              </a:extLst>
            </p:cNvPr>
            <p:cNvSpPr/>
            <p:nvPr/>
          </p:nvSpPr>
          <p:spPr>
            <a:xfrm>
              <a:off x="6954055" y="5715824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INRA (Arabic/French)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xmlns="" id="{BFA6CBE0-1610-2F57-C757-7C3D7CEEFBF4}"/>
              </a:ext>
            </a:extLst>
          </p:cNvPr>
          <p:cNvSpPr/>
          <p:nvPr/>
        </p:nvSpPr>
        <p:spPr>
          <a:xfrm>
            <a:off x="6255180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9B0BDC0-E44B-42B0-8EB7-11230CD49D07}"/>
              </a:ext>
            </a:extLst>
          </p:cNvPr>
          <p:cNvSpPr/>
          <p:nvPr/>
        </p:nvSpPr>
        <p:spPr>
          <a:xfrm>
            <a:off x="10057229" y="4520492"/>
            <a:ext cx="1424010" cy="2039796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latin typeface="Arial" panose="020B0604020202020204" pitchFamily="34" charset="0"/>
              </a:rPr>
              <a:t>اليونان</a:t>
            </a:r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 err="1">
                <a:latin typeface="Arial" panose="020B0604020202020204" pitchFamily="34" charset="0"/>
              </a:rPr>
              <a:t>المغرب</a:t>
            </a:r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 err="1">
                <a:latin typeface="Arial" panose="020B0604020202020204" pitchFamily="34" charset="0"/>
              </a:rPr>
              <a:t>إسبانيا</a:t>
            </a:r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 err="1">
                <a:latin typeface="Arial" panose="020B0604020202020204" pitchFamily="34" charset="0"/>
              </a:rPr>
              <a:t>إيطاليا</a:t>
            </a:r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 err="1">
                <a:latin typeface="Arial" panose="020B0604020202020204" pitchFamily="34" charset="0"/>
              </a:rPr>
              <a:t>تونس</a:t>
            </a:r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 err="1">
                <a:latin typeface="Arial" panose="020B0604020202020204" pitchFamily="34" charset="0"/>
              </a:rPr>
              <a:t>إسرائيل</a:t>
            </a:r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 err="1">
                <a:latin typeface="Arial" panose="020B0604020202020204" pitchFamily="34" charset="0"/>
              </a:rPr>
              <a:t>مصر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665C19F-A1EB-198C-79D4-6EF71B5D4A13}"/>
              </a:ext>
            </a:extLst>
          </p:cNvPr>
          <p:cNvSpPr txBox="1"/>
          <p:nvPr/>
        </p:nvSpPr>
        <p:spPr>
          <a:xfrm>
            <a:off x="4605654" y="3164270"/>
            <a:ext cx="1686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Arial" panose="020B0604020202020204" pitchFamily="34" charset="0"/>
              </a:rPr>
              <a:t>3</a:t>
            </a:r>
          </a:p>
          <a:p>
            <a:pPr algn="ctr"/>
            <a:r>
              <a:rPr dirty="0" err="1">
                <a:latin typeface="Arial" panose="020B0604020202020204" pitchFamily="34" charset="0"/>
              </a:rPr>
              <a:t>تحديد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بيانات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الفعاليات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8EFA6F4-42A6-A6CA-1D2A-41F543F695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19" r="9329"/>
          <a:stretch/>
        </p:blipFill>
        <p:spPr>
          <a:xfrm>
            <a:off x="4667578" y="1720627"/>
            <a:ext cx="1461292" cy="1240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6D82AE-313B-7512-D4C8-3B374AB00667}"/>
              </a:ext>
            </a:extLst>
          </p:cNvPr>
          <p:cNvSpPr txBox="1"/>
          <p:nvPr/>
        </p:nvSpPr>
        <p:spPr>
          <a:xfrm>
            <a:off x="9927096" y="3164270"/>
            <a:ext cx="1890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Arial" panose="020B0604020202020204" pitchFamily="34" charset="0"/>
              </a:rPr>
              <a:t>5</a:t>
            </a:r>
          </a:p>
          <a:p>
            <a:pPr algn="ctr"/>
            <a:r>
              <a:rPr dirty="0" err="1">
                <a:latin typeface="Arial" panose="020B0604020202020204" pitchFamily="34" charset="0"/>
              </a:rPr>
              <a:t>فعاليات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وطنية</a:t>
            </a:r>
            <a:endParaRPr dirty="0">
              <a:latin typeface="Arial" panose="020B0604020202020204" pitchFamily="34" charset="0"/>
            </a:endParaRPr>
          </a:p>
          <a:p>
            <a:pPr algn="ctr"/>
            <a:r>
              <a:rPr dirty="0">
                <a:latin typeface="Arial" panose="020B0604020202020204" pitchFamily="34" charset="0"/>
              </a:rPr>
              <a:t>(</a:t>
            </a:r>
            <a:r>
              <a:rPr dirty="0" err="1">
                <a:latin typeface="Arial" panose="020B0604020202020204" pitchFamily="34" charset="0"/>
              </a:rPr>
              <a:t>مختلطة</a:t>
            </a:r>
            <a:r>
              <a:rPr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xmlns="" id="{12DCF1E2-1945-6A5E-988C-BF6543BB4EED}"/>
              </a:ext>
            </a:extLst>
          </p:cNvPr>
          <p:cNvSpPr/>
          <p:nvPr/>
        </p:nvSpPr>
        <p:spPr>
          <a:xfrm>
            <a:off x="87282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C5A7A48-E380-BD63-223A-041278754345}"/>
              </a:ext>
            </a:extLst>
          </p:cNvPr>
          <p:cNvSpPr txBox="1"/>
          <p:nvPr/>
        </p:nvSpPr>
        <p:spPr>
          <a:xfrm>
            <a:off x="8515359" y="1636832"/>
            <a:ext cx="103915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err="1">
                <a:latin typeface="Arial" panose="020B0604020202020204" pitchFamily="34" charset="0"/>
              </a:rPr>
              <a:t>دعوة</a:t>
            </a:r>
            <a:endParaRPr dirty="0">
              <a:latin typeface="Arial" panose="020B0604020202020204" pitchFamily="34" charset="0"/>
            </a:endParaRPr>
          </a:p>
          <a:p>
            <a:pPr algn="ctr"/>
            <a:endParaRPr lang="en-GB" sz="16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dirty="0">
                <a:latin typeface="Arial" panose="020B0604020202020204" pitchFamily="34" charset="0"/>
              </a:rPr>
              <a:t>SH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58B453-8B55-4AC8-249C-313DBCA27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3337"/>
          <a:stretch/>
        </p:blipFill>
        <p:spPr>
          <a:xfrm>
            <a:off x="9644553" y="1685959"/>
            <a:ext cx="2249363" cy="11496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9094FF1-2750-7B71-FFD9-257C54E1E713}"/>
              </a:ext>
            </a:extLst>
          </p:cNvPr>
          <p:cNvSpPr/>
          <p:nvPr/>
        </p:nvSpPr>
        <p:spPr>
          <a:xfrm>
            <a:off x="2330825" y="6352419"/>
            <a:ext cx="6612649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</a:rPr>
              <a:t>أبريل</a:t>
            </a:r>
            <a:endParaRPr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FDA3D22-64ED-CAD6-9A55-14CEA82199C2}"/>
              </a:ext>
            </a:extLst>
          </p:cNvPr>
          <p:cNvSpPr/>
          <p:nvPr/>
        </p:nvSpPr>
        <p:spPr>
          <a:xfrm>
            <a:off x="9644553" y="2816561"/>
            <a:ext cx="2249363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latin typeface="Arial" panose="020B0604020202020204" pitchFamily="34" charset="0"/>
              </a:rPr>
              <a:t>مايو-يوليو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29224" y="-67275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-MA" sz="3600" b="1" dirty="0">
                <a:solidFill>
                  <a:schemeClr val="accent6"/>
                </a:solidFill>
              </a:rPr>
              <a:t>حزمة العمل</a:t>
            </a:r>
            <a:r>
              <a:rPr lang="fr-FR" sz="3600" b="1" dirty="0">
                <a:solidFill>
                  <a:schemeClr val="accent6"/>
                </a:solidFill>
              </a:rPr>
              <a:t>2 </a:t>
            </a:r>
            <a:r>
              <a:rPr lang="ar-MA" sz="3600" b="1" dirty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-</a:t>
            </a:r>
            <a:r>
              <a:rPr lang="ar-MA" sz="3600" b="1" dirty="0">
                <a:solidFill>
                  <a:schemeClr val="accent6"/>
                </a:solidFill>
              </a:rPr>
              <a:t>منصة أصحاب المصلحة</a:t>
            </a:r>
            <a:r>
              <a:rPr lang="fr-FR" sz="3600" b="1" dirty="0">
                <a:solidFill>
                  <a:schemeClr val="accent6"/>
                </a:solidFill>
              </a:rPr>
              <a:t> </a:t>
            </a:r>
          </a:p>
        </p:txBody>
      </p:sp>
      <p:graphicFrame>
        <p:nvGraphicFramePr>
          <p:cNvPr id="39" name="Tabla 5">
            <a:extLst>
              <a:ext uri="{FF2B5EF4-FFF2-40B4-BE49-F238E27FC236}">
                <a16:creationId xmlns:a16="http://schemas.microsoft.com/office/drawing/2014/main" xmlns="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31881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xmlns="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pPr algn="r" rtl="1"/>
                      <a:r>
                        <a:rPr lang="ar-MA" dirty="0" smtClean="0"/>
                        <a:t>حزمة العمل</a:t>
                      </a:r>
                      <a:r>
                        <a:rPr lang="fr-FR" dirty="0" smtClean="0"/>
                        <a:t>2 </a:t>
                      </a:r>
                      <a:r>
                        <a:rPr lang="ar-MA" dirty="0" smtClean="0"/>
                        <a:t> </a:t>
                      </a:r>
                      <a:r>
                        <a:rPr lang="fr-FR" dirty="0" smtClean="0"/>
                        <a:t>-</a:t>
                      </a:r>
                      <a:r>
                        <a:rPr lang="ar-MA" dirty="0" smtClean="0"/>
                        <a:t>منصة أصحاب المصلحة</a:t>
                      </a:r>
                      <a:r>
                        <a:rPr lang="fr-FR" dirty="0" smtClean="0"/>
                        <a:t>-</a:t>
                      </a:r>
                      <a:r>
                        <a:rPr lang="ar-MA" dirty="0" smtClean="0"/>
                        <a:t>خارطة طريق</a:t>
                      </a:r>
                      <a:r>
                        <a:rPr lang="fr-FR" dirty="0" smtClean="0"/>
                        <a:t> </a:t>
                      </a:r>
                      <a:r>
                        <a:rPr lang="ar-MA" dirty="0" smtClean="0"/>
                        <a:t>لورش عمل </a:t>
                      </a:r>
                      <a:r>
                        <a:rPr lang="fr-FR" dirty="0" smtClean="0"/>
                        <a:t>SHP</a:t>
                      </a:r>
                      <a:r>
                        <a:rPr lang="ar-MA" dirty="0" smtClean="0"/>
                        <a:t> </a:t>
                      </a:r>
                      <a:endParaRPr dirty="0"/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7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70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xmlns="" id="{78F2FFEF-99A8-4F85-E4CB-86EDC747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>
            <a:extLst>
              <a:ext uri="{FF2B5EF4-FFF2-40B4-BE49-F238E27FC236}">
                <a16:creationId xmlns:a16="http://schemas.microsoft.com/office/drawing/2014/main" xmlns="" id="{2A51EBB5-C07C-459F-D6B6-BA4E35FFA905}"/>
              </a:ext>
            </a:extLst>
          </p:cNvPr>
          <p:cNvSpPr txBox="1"/>
          <p:nvPr/>
        </p:nvSpPr>
        <p:spPr>
          <a:xfrm>
            <a:off x="1779104" y="5027059"/>
            <a:ext cx="78618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ضمان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انتقال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عادل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لنظام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نكسوس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للتكيف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مع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تغير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المناخ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وتنفيذ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التنمية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المستدامة</a:t>
            </a:r>
            <a:r>
              <a:rPr dirty="0">
                <a:latin typeface="Arial" panose="020B0604020202020204" pitchFamily="34" charset="0"/>
              </a:rPr>
              <a:t>، </a:t>
            </a:r>
            <a:r>
              <a:rPr dirty="0" err="1">
                <a:latin typeface="Arial" panose="020B0604020202020204" pitchFamily="34" charset="0"/>
              </a:rPr>
              <a:t>استنادًا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إلى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أنظمة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طبيعية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مترابطة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والاقتصاد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الحيوي</a:t>
            </a:r>
            <a:r>
              <a:rPr dirty="0">
                <a:latin typeface="Arial" panose="020B0604020202020204" pitchFamily="34" charset="0"/>
              </a:rPr>
              <a:t>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>
            <a:extLst>
              <a:ext uri="{FF2B5EF4-FFF2-40B4-BE49-F238E27FC236}">
                <a16:creationId xmlns:a16="http://schemas.microsoft.com/office/drawing/2014/main" xmlns="" id="{AA4236D9-5893-F7AF-052C-CD49C567B4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>
            <a:extLst>
              <a:ext uri="{FF2B5EF4-FFF2-40B4-BE49-F238E27FC236}">
                <a16:creationId xmlns:a16="http://schemas.microsoft.com/office/drawing/2014/main" xmlns="" id="{BC772573-EB46-E541-95E2-B518D0A4D4E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5EB3992-62D2-C050-1CEC-5A69842BB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C67C9D3-DAD6-6453-86CF-2DBFB4D5C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030" y="387927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13136</TotalTime>
  <Words>822</Words>
  <Application>Microsoft Office PowerPoint</Application>
  <PresentationFormat>Grand écran</PresentationFormat>
  <Paragraphs>141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-webkit-standard</vt:lpstr>
      <vt:lpstr>Wingdings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1</dc:creator>
  <cp:lastModifiedBy>user</cp:lastModifiedBy>
  <cp:revision>261</cp:revision>
  <cp:lastPrinted>2025-03-24T21:02:11Z</cp:lastPrinted>
  <dcterms:created xsi:type="dcterms:W3CDTF">2024-01-12T14:39:48Z</dcterms:created>
  <dcterms:modified xsi:type="dcterms:W3CDTF">2026-01-26T13:31:59Z</dcterms:modified>
</cp:coreProperties>
</file>